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1821" r:id="rId2"/>
    <p:sldId id="1855" r:id="rId3"/>
    <p:sldId id="1844" r:id="rId4"/>
    <p:sldId id="1975" r:id="rId5"/>
    <p:sldId id="1953" r:id="rId6"/>
    <p:sldId id="2017" r:id="rId7"/>
    <p:sldId id="2023" r:id="rId8"/>
    <p:sldId id="1955" r:id="rId9"/>
    <p:sldId id="1962" r:id="rId10"/>
    <p:sldId id="1963" r:id="rId11"/>
    <p:sldId id="1964" r:id="rId12"/>
    <p:sldId id="1954" r:id="rId13"/>
    <p:sldId id="2025" r:id="rId14"/>
    <p:sldId id="2040" r:id="rId15"/>
    <p:sldId id="2024" r:id="rId16"/>
    <p:sldId id="2026" r:id="rId17"/>
    <p:sldId id="2027" r:id="rId18"/>
    <p:sldId id="2041" r:id="rId19"/>
    <p:sldId id="2028" r:id="rId20"/>
    <p:sldId id="2029" r:id="rId21"/>
    <p:sldId id="2030" r:id="rId22"/>
    <p:sldId id="2031" r:id="rId23"/>
    <p:sldId id="1972" r:id="rId24"/>
    <p:sldId id="2032" r:id="rId25"/>
    <p:sldId id="2039" r:id="rId26"/>
    <p:sldId id="1974" r:id="rId27"/>
    <p:sldId id="2037" r:id="rId28"/>
    <p:sldId id="2042" r:id="rId29"/>
    <p:sldId id="2038" r:id="rId30"/>
    <p:sldId id="2043" r:id="rId31"/>
    <p:sldId id="2019" r:id="rId32"/>
    <p:sldId id="1978" r:id="rId33"/>
    <p:sldId id="1979" r:id="rId34"/>
    <p:sldId id="1982" r:id="rId35"/>
    <p:sldId id="1983" r:id="rId36"/>
    <p:sldId id="1984" r:id="rId37"/>
    <p:sldId id="1985" r:id="rId38"/>
    <p:sldId id="1987" r:id="rId39"/>
    <p:sldId id="1989" r:id="rId40"/>
    <p:sldId id="1990" r:id="rId41"/>
    <p:sldId id="1991" r:id="rId42"/>
    <p:sldId id="1992" r:id="rId43"/>
    <p:sldId id="1993" r:id="rId44"/>
    <p:sldId id="1994" r:id="rId45"/>
    <p:sldId id="1995" r:id="rId46"/>
    <p:sldId id="1996" r:id="rId47"/>
    <p:sldId id="2018" r:id="rId48"/>
    <p:sldId id="1997" r:id="rId49"/>
    <p:sldId id="1998" r:id="rId50"/>
    <p:sldId id="1999" r:id="rId51"/>
    <p:sldId id="2000" r:id="rId52"/>
    <p:sldId id="2001" r:id="rId53"/>
    <p:sldId id="2016" r:id="rId54"/>
    <p:sldId id="2003" r:id="rId55"/>
    <p:sldId id="2004" r:id="rId56"/>
    <p:sldId id="2005" r:id="rId57"/>
    <p:sldId id="2006" r:id="rId58"/>
    <p:sldId id="2007" r:id="rId59"/>
    <p:sldId id="2008" r:id="rId60"/>
    <p:sldId id="2009" r:id="rId61"/>
    <p:sldId id="2010" r:id="rId62"/>
    <p:sldId id="2011" r:id="rId63"/>
    <p:sldId id="2012" r:id="rId64"/>
    <p:sldId id="2015" r:id="rId6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C230"/>
    <a:srgbClr val="94C447"/>
    <a:srgbClr val="97C23F"/>
    <a:srgbClr val="81BA3F"/>
    <a:srgbClr val="95B66B"/>
    <a:srgbClr val="7EB925"/>
    <a:srgbClr val="97C73F"/>
    <a:srgbClr val="96C93D"/>
    <a:srgbClr val="97C5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94"/>
    <p:restoredTop sz="76895"/>
  </p:normalViewPr>
  <p:slideViewPr>
    <p:cSldViewPr snapToGrid="0" snapToObjects="1">
      <p:cViewPr varScale="1">
        <p:scale>
          <a:sx n="106" d="100"/>
          <a:sy n="106" d="100"/>
        </p:scale>
        <p:origin x="200" y="352"/>
      </p:cViewPr>
      <p:guideLst>
        <p:guide orient="horz" pos="1620"/>
        <p:guide pos="2880"/>
      </p:guideLst>
    </p:cSldViewPr>
  </p:slideViewPr>
  <p:notesTextViewPr>
    <p:cViewPr>
      <p:scale>
        <a:sx n="30" d="100"/>
        <a:sy n="3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3DFEBF-DAF0-6049-AD18-D872D6005639}" type="datetimeFigureOut">
              <a:rPr lang="en-US" smtClean="0"/>
              <a:t>11/3/20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358ABC-187D-0948-AEF1-D848289E5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39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Shape 2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arms are actions (what products to buy, or which restaurant to go to)</a:t>
            </a:r>
          </a:p>
          <a:p>
            <a:r>
              <a:t>emphasize stochastic rewards </a:t>
            </a:r>
          </a:p>
        </p:txBody>
      </p:sp>
    </p:spTree>
    <p:extLst>
      <p:ext uri="{BB962C8B-B14F-4D97-AF65-F5344CB8AC3E}">
        <p14:creationId xmlns:p14="http://schemas.microsoft.com/office/powerpoint/2010/main" val="1899670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63" name="Shape 8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To-do</a:t>
            </a:r>
          </a:p>
        </p:txBody>
      </p:sp>
    </p:spTree>
    <p:extLst>
      <p:ext uri="{BB962C8B-B14F-4D97-AF65-F5344CB8AC3E}">
        <p14:creationId xmlns:p14="http://schemas.microsoft.com/office/powerpoint/2010/main" val="1985437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71" name="Shape 8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To-do</a:t>
            </a:r>
          </a:p>
        </p:txBody>
      </p:sp>
    </p:spTree>
    <p:extLst>
      <p:ext uri="{BB962C8B-B14F-4D97-AF65-F5344CB8AC3E}">
        <p14:creationId xmlns:p14="http://schemas.microsoft.com/office/powerpoint/2010/main" val="106832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Shape 92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6" name="Shape 9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whiteboard talk</a:t>
            </a:r>
          </a:p>
        </p:txBody>
      </p:sp>
    </p:spTree>
    <p:extLst>
      <p:ext uri="{BB962C8B-B14F-4D97-AF65-F5344CB8AC3E}">
        <p14:creationId xmlns:p14="http://schemas.microsoft.com/office/powerpoint/2010/main" val="935883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358ABC-187D-0948-AEF1-D848289E5DD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8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2" name="Shape 3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horia</a:t>
            </a:r>
          </a:p>
        </p:txBody>
      </p:sp>
    </p:spTree>
    <p:extLst>
      <p:ext uri="{BB962C8B-B14F-4D97-AF65-F5344CB8AC3E}">
        <p14:creationId xmlns:p14="http://schemas.microsoft.com/office/powerpoint/2010/main" val="537655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0" name="Shape 48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assuming perfect info about utilities, then each agent can expect to match to their stable match at every step (assuming unique stable matching). the summation is the actual expected reward</a:t>
            </a:r>
          </a:p>
        </p:txBody>
      </p:sp>
    </p:spTree>
    <p:extLst>
      <p:ext uri="{BB962C8B-B14F-4D97-AF65-F5344CB8AC3E}">
        <p14:creationId xmlns:p14="http://schemas.microsoft.com/office/powerpoint/2010/main" val="571848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8" name="Shape 4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define m and mu first</a:t>
            </a:r>
          </a:p>
          <a:p>
            <a:endParaRPr/>
          </a:p>
          <a:p>
            <a:r>
              <a:t>assuming perfect info about utilities, then each agent can expect to match to their stable match at every step (assuming unique stable matching). the summation is the actual expected reward</a:t>
            </a:r>
          </a:p>
        </p:txBody>
      </p:sp>
    </p:spTree>
    <p:extLst>
      <p:ext uri="{BB962C8B-B14F-4D97-AF65-F5344CB8AC3E}">
        <p14:creationId xmlns:p14="http://schemas.microsoft.com/office/powerpoint/2010/main" val="1177262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6" name="Shape 5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centralized setting design is very general. Platform outputs some matching - may or may not be stable. It also does not assume whether the Players know the matching algorithm used by the platform, so they could submit preferences strategically. It’s a reasonable design to consider, because conflicts are potentially very costly (opportunity cost from outside options etc.) and the Matching Platform can ensure that Players do not conflict.</a:t>
            </a:r>
          </a:p>
        </p:txBody>
      </p:sp>
    </p:spTree>
    <p:extLst>
      <p:ext uri="{BB962C8B-B14F-4D97-AF65-F5344CB8AC3E}">
        <p14:creationId xmlns:p14="http://schemas.microsoft.com/office/powerpoint/2010/main" val="1607872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74" name="Shape 5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Not an artifact of our analysis.</a:t>
            </a:r>
          </a:p>
        </p:txBody>
      </p:sp>
    </p:spTree>
    <p:extLst>
      <p:ext uri="{BB962C8B-B14F-4D97-AF65-F5344CB8AC3E}">
        <p14:creationId xmlns:p14="http://schemas.microsoft.com/office/powerpoint/2010/main" val="353503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45" name="Shape 7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not N, but K. not worst case, special setting where regret only depends on own gaps.</a:t>
            </a:r>
          </a:p>
          <a:p>
            <a:r>
              <a:t>this is a consequence </a:t>
            </a:r>
          </a:p>
        </p:txBody>
      </p:sp>
    </p:spTree>
    <p:extLst>
      <p:ext uri="{BB962C8B-B14F-4D97-AF65-F5344CB8AC3E}">
        <p14:creationId xmlns:p14="http://schemas.microsoft.com/office/powerpoint/2010/main" val="950925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Shape 8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57" name="Shape 8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To-do</a:t>
            </a:r>
          </a:p>
        </p:txBody>
      </p:sp>
    </p:spTree>
    <p:extLst>
      <p:ext uri="{BB962C8B-B14F-4D97-AF65-F5344CB8AC3E}">
        <p14:creationId xmlns:p14="http://schemas.microsoft.com/office/powerpoint/2010/main" val="1147313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888642" y="4752304"/>
            <a:ext cx="677888" cy="39119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0"/>
            <a:ext cx="1164194" cy="514350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accent1"/>
              </a:gs>
              <a:gs pos="44000">
                <a:srgbClr val="133A51"/>
              </a:gs>
              <a:gs pos="80000">
                <a:schemeClr val="accent1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566530" y="1149041"/>
            <a:ext cx="7309883" cy="2062299"/>
          </a:xfrm>
        </p:spPr>
        <p:txBody>
          <a:bodyPr>
            <a:noAutofit/>
          </a:bodyPr>
          <a:lstStyle>
            <a:lvl1pPr algn="l">
              <a:defRPr sz="45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Your Presentation</a:t>
            </a:r>
            <a:br>
              <a:rPr lang="en-US" dirty="0"/>
            </a:br>
            <a:r>
              <a:rPr lang="en-US" dirty="0"/>
              <a:t>Goes Here 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0" y="1377784"/>
            <a:ext cx="1164194" cy="3765715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566530" y="3034423"/>
            <a:ext cx="7086600" cy="1054538"/>
          </a:xfrm>
          <a:noFill/>
          <a:ln>
            <a:noFill/>
          </a:ln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algn="l"/>
            <a:r>
              <a:rPr lang="en-US" sz="2400" dirty="0">
                <a:solidFill>
                  <a:schemeClr val="bg1"/>
                </a:solidFill>
                <a:latin typeface="Arial"/>
                <a:cs typeface="Arial"/>
              </a:rPr>
              <a:t>Click to edit Master subtitle style</a:t>
            </a:r>
            <a:endParaRPr lang="en-US"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8" name="Picture 13" descr="Haas_campanele_night.jpg                                       00182CE1bob400                         ABA78158:">
            <a:extLst>
              <a:ext uri="{FF2B5EF4-FFF2-40B4-BE49-F238E27FC236}">
                <a16:creationId xmlns:a16="http://schemas.microsoft.com/office/drawing/2014/main" id="{F366C795-D743-9342-8D00-60769C1477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4" t="20755" b="26414"/>
          <a:stretch>
            <a:fillRect/>
          </a:stretch>
        </p:blipFill>
        <p:spPr bwMode="auto">
          <a:xfrm>
            <a:off x="0" y="0"/>
            <a:ext cx="1180957" cy="1377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0417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4610" y="4813475"/>
            <a:ext cx="501398" cy="319096"/>
          </a:xfrm>
          <a:prstGeom prst="rect">
            <a:avLst/>
          </a:prstGeom>
        </p:spPr>
        <p:txBody>
          <a:bodyPr/>
          <a:lstStyle>
            <a:lvl1pPr algn="r">
              <a:defRPr sz="1000" b="1">
                <a:solidFill>
                  <a:schemeClr val="bg1"/>
                </a:solidFill>
              </a:defRPr>
            </a:lvl1pPr>
          </a:lstStyle>
          <a:p>
            <a:fld id="{83D1FC35-8581-2540-BBFB-5CB35188AE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954993" y="4787664"/>
            <a:ext cx="5791583" cy="319094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University of California, Berkeley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89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4610" y="4813475"/>
            <a:ext cx="501398" cy="319096"/>
          </a:xfrm>
          <a:prstGeom prst="rect">
            <a:avLst/>
          </a:prstGeom>
        </p:spPr>
        <p:txBody>
          <a:bodyPr/>
          <a:lstStyle>
            <a:lvl1pPr algn="r">
              <a:defRPr sz="1000" b="1">
                <a:solidFill>
                  <a:schemeClr val="bg1"/>
                </a:solidFill>
              </a:defRPr>
            </a:lvl1pPr>
          </a:lstStyle>
          <a:p>
            <a:fld id="{83D1FC35-8581-2540-BBFB-5CB35188AE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954993" y="4787664"/>
            <a:ext cx="5791583" cy="319094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University of California, Berkeley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0923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92969" y="1701106"/>
            <a:ext cx="7358063" cy="174128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9245611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892969" y="863947"/>
            <a:ext cx="7358063" cy="174128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69" y="2658814"/>
            <a:ext cx="7358063" cy="5960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951"/>
            </a:lvl1pPr>
            <a:lvl2pPr marL="0" indent="0" algn="ctr">
              <a:spcBef>
                <a:spcPts val="0"/>
              </a:spcBef>
              <a:buSzTx/>
              <a:buNone/>
              <a:defRPr sz="1951"/>
            </a:lvl2pPr>
            <a:lvl3pPr marL="0" indent="0" algn="ctr">
              <a:spcBef>
                <a:spcPts val="0"/>
              </a:spcBef>
              <a:buSzTx/>
              <a:buNone/>
              <a:defRPr sz="1951"/>
            </a:lvl3pPr>
            <a:lvl4pPr marL="0" indent="0" algn="ctr">
              <a:spcBef>
                <a:spcPts val="0"/>
              </a:spcBef>
              <a:buSzTx/>
              <a:buNone/>
              <a:defRPr sz="1951"/>
            </a:lvl4pPr>
            <a:lvl5pPr marL="0" indent="0" algn="ctr">
              <a:spcBef>
                <a:spcPts val="0"/>
              </a:spcBef>
              <a:buSzTx/>
              <a:buNone/>
              <a:defRPr sz="195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546827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46224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4610" y="4813475"/>
            <a:ext cx="501398" cy="319096"/>
          </a:xfrm>
          <a:prstGeom prst="rect">
            <a:avLst/>
          </a:prstGeom>
        </p:spPr>
        <p:txBody>
          <a:bodyPr/>
          <a:lstStyle>
            <a:lvl1pPr algn="r">
              <a:defRPr sz="1000" b="1">
                <a:solidFill>
                  <a:schemeClr val="bg1"/>
                </a:solidFill>
              </a:defRPr>
            </a:lvl1pPr>
          </a:lstStyle>
          <a:p>
            <a:fld id="{83D1FC35-8581-2540-BBFB-5CB35188AE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954993" y="4787664"/>
            <a:ext cx="5791583" cy="319094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41437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none" baseline="0"/>
            </a:lvl1pPr>
          </a:lstStyle>
          <a:p>
            <a:r>
              <a:rPr lang="en-US" dirty="0"/>
              <a:t>Click to Edit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4610" y="4813475"/>
            <a:ext cx="501398" cy="319096"/>
          </a:xfrm>
          <a:prstGeom prst="rect">
            <a:avLst/>
          </a:prstGeom>
        </p:spPr>
        <p:txBody>
          <a:bodyPr/>
          <a:lstStyle>
            <a:lvl1pPr algn="r">
              <a:defRPr sz="1000" b="1">
                <a:solidFill>
                  <a:schemeClr val="bg1"/>
                </a:solidFill>
              </a:defRPr>
            </a:lvl1pPr>
          </a:lstStyle>
          <a:p>
            <a:fld id="{83D1FC35-8581-2540-BBFB-5CB35188AE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954993" y="4787664"/>
            <a:ext cx="5791583" cy="319094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University of California, Berkeley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906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4610" y="4813475"/>
            <a:ext cx="501398" cy="319096"/>
          </a:xfrm>
          <a:prstGeom prst="rect">
            <a:avLst/>
          </a:prstGeom>
        </p:spPr>
        <p:txBody>
          <a:bodyPr/>
          <a:lstStyle>
            <a:lvl1pPr algn="r">
              <a:defRPr sz="1000" b="1">
                <a:solidFill>
                  <a:schemeClr val="bg1"/>
                </a:solidFill>
              </a:defRPr>
            </a:lvl1pPr>
          </a:lstStyle>
          <a:p>
            <a:fld id="{83D1FC35-8581-2540-BBFB-5CB35188AE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954993" y="4787664"/>
            <a:ext cx="5791583" cy="319094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University of California, Berkeley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725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23047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902868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423047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902868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274610" y="4813475"/>
            <a:ext cx="501398" cy="319096"/>
          </a:xfrm>
          <a:prstGeom prst="rect">
            <a:avLst/>
          </a:prstGeom>
        </p:spPr>
        <p:txBody>
          <a:bodyPr/>
          <a:lstStyle>
            <a:lvl1pPr algn="r">
              <a:defRPr sz="1000" b="1">
                <a:solidFill>
                  <a:schemeClr val="bg1"/>
                </a:solidFill>
              </a:defRPr>
            </a:lvl1pPr>
          </a:lstStyle>
          <a:p>
            <a:fld id="{83D1FC35-8581-2540-BBFB-5CB35188AE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54993" y="4787664"/>
            <a:ext cx="5791583" cy="319094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University of California, Berkeley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058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4610" y="4813475"/>
            <a:ext cx="501398" cy="319096"/>
          </a:xfrm>
          <a:prstGeom prst="rect">
            <a:avLst/>
          </a:prstGeom>
        </p:spPr>
        <p:txBody>
          <a:bodyPr/>
          <a:lstStyle>
            <a:lvl1pPr algn="r">
              <a:defRPr sz="1000" b="1">
                <a:solidFill>
                  <a:schemeClr val="bg1"/>
                </a:solidFill>
              </a:defRPr>
            </a:lvl1pPr>
          </a:lstStyle>
          <a:p>
            <a:fld id="{83D1FC35-8581-2540-BBFB-5CB35188AE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954993" y="4787664"/>
            <a:ext cx="5791583" cy="319094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University of California, Berkeley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326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4610" y="4813475"/>
            <a:ext cx="501398" cy="319096"/>
          </a:xfrm>
          <a:prstGeom prst="rect">
            <a:avLst/>
          </a:prstGeom>
        </p:spPr>
        <p:txBody>
          <a:bodyPr/>
          <a:lstStyle>
            <a:lvl1pPr algn="r">
              <a:defRPr sz="1000" b="1">
                <a:solidFill>
                  <a:schemeClr val="bg1"/>
                </a:solidFill>
              </a:defRPr>
            </a:lvl1pPr>
          </a:lstStyle>
          <a:p>
            <a:fld id="{83D1FC35-8581-2540-BBFB-5CB35188AE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954993" y="4787664"/>
            <a:ext cx="5791583" cy="319094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University of California, Berkeley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283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4610" y="4813475"/>
            <a:ext cx="501398" cy="319096"/>
          </a:xfrm>
          <a:prstGeom prst="rect">
            <a:avLst/>
          </a:prstGeom>
        </p:spPr>
        <p:txBody>
          <a:bodyPr/>
          <a:lstStyle>
            <a:lvl1pPr algn="r">
              <a:defRPr sz="1000" b="1">
                <a:solidFill>
                  <a:schemeClr val="bg1"/>
                </a:solidFill>
              </a:defRPr>
            </a:lvl1pPr>
          </a:lstStyle>
          <a:p>
            <a:fld id="{83D1FC35-8581-2540-BBFB-5CB35188AE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954993" y="4787664"/>
            <a:ext cx="5791583" cy="319094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University of California, Berkeley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059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4610" y="4813475"/>
            <a:ext cx="501398" cy="319096"/>
          </a:xfrm>
          <a:prstGeom prst="rect">
            <a:avLst/>
          </a:prstGeom>
        </p:spPr>
        <p:txBody>
          <a:bodyPr/>
          <a:lstStyle>
            <a:lvl1pPr algn="r">
              <a:defRPr sz="1000" b="1">
                <a:solidFill>
                  <a:schemeClr val="bg1"/>
                </a:solidFill>
              </a:defRPr>
            </a:lvl1pPr>
          </a:lstStyle>
          <a:p>
            <a:fld id="{83D1FC35-8581-2540-BBFB-5CB35188AE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954993" y="4787664"/>
            <a:ext cx="5791583" cy="319094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University of California, Berkeley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11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4723268"/>
            <a:ext cx="9144000" cy="43310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4610" y="4813475"/>
            <a:ext cx="501398" cy="319096"/>
          </a:xfrm>
          <a:prstGeom prst="rect">
            <a:avLst/>
          </a:prstGeom>
        </p:spPr>
        <p:txBody>
          <a:bodyPr/>
          <a:lstStyle>
            <a:lvl1pPr algn="r">
              <a:defRPr sz="1000" b="1">
                <a:solidFill>
                  <a:schemeClr val="bg1"/>
                </a:solidFill>
              </a:defRPr>
            </a:lvl1pPr>
          </a:lstStyle>
          <a:p>
            <a:fld id="{83D1FC35-8581-2540-BBFB-5CB35188AE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954993" y="4787664"/>
            <a:ext cx="5791583" cy="319094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1844359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 baseline="0">
          <a:solidFill>
            <a:schemeClr val="accent3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12" Type="http://schemas.openxmlformats.org/officeDocument/2006/relationships/image" Target="../media/image10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11" Type="http://schemas.openxmlformats.org/officeDocument/2006/relationships/image" Target="../media/image9.emf"/><Relationship Id="rId5" Type="http://schemas.openxmlformats.org/officeDocument/2006/relationships/image" Target="../media/image15.emf"/><Relationship Id="rId10" Type="http://schemas.openxmlformats.org/officeDocument/2006/relationships/image" Target="../media/image8.emf"/><Relationship Id="rId4" Type="http://schemas.openxmlformats.org/officeDocument/2006/relationships/image" Target="../media/image14.emf"/><Relationship Id="rId9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12" Type="http://schemas.openxmlformats.org/officeDocument/2006/relationships/image" Target="../media/image10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11" Type="http://schemas.openxmlformats.org/officeDocument/2006/relationships/image" Target="../media/image9.emf"/><Relationship Id="rId5" Type="http://schemas.openxmlformats.org/officeDocument/2006/relationships/image" Target="../media/image15.emf"/><Relationship Id="rId10" Type="http://schemas.openxmlformats.org/officeDocument/2006/relationships/image" Target="../media/image8.emf"/><Relationship Id="rId4" Type="http://schemas.openxmlformats.org/officeDocument/2006/relationships/image" Target="../media/image14.emf"/><Relationship Id="rId9" Type="http://schemas.openxmlformats.org/officeDocument/2006/relationships/image" Target="../media/image7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12" Type="http://schemas.openxmlformats.org/officeDocument/2006/relationships/image" Target="../media/image10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11" Type="http://schemas.openxmlformats.org/officeDocument/2006/relationships/image" Target="../media/image9.emf"/><Relationship Id="rId5" Type="http://schemas.openxmlformats.org/officeDocument/2006/relationships/image" Target="../media/image15.emf"/><Relationship Id="rId10" Type="http://schemas.openxmlformats.org/officeDocument/2006/relationships/image" Target="../media/image8.emf"/><Relationship Id="rId4" Type="http://schemas.openxmlformats.org/officeDocument/2006/relationships/image" Target="../media/image14.emf"/><Relationship Id="rId9" Type="http://schemas.openxmlformats.org/officeDocument/2006/relationships/image" Target="../media/image7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12" Type="http://schemas.openxmlformats.org/officeDocument/2006/relationships/image" Target="../media/image10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11" Type="http://schemas.openxmlformats.org/officeDocument/2006/relationships/image" Target="../media/image9.emf"/><Relationship Id="rId5" Type="http://schemas.openxmlformats.org/officeDocument/2006/relationships/image" Target="../media/image15.emf"/><Relationship Id="rId10" Type="http://schemas.openxmlformats.org/officeDocument/2006/relationships/image" Target="../media/image8.emf"/><Relationship Id="rId4" Type="http://schemas.openxmlformats.org/officeDocument/2006/relationships/image" Target="../media/image14.emf"/><Relationship Id="rId9" Type="http://schemas.openxmlformats.org/officeDocument/2006/relationships/image" Target="../media/image7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12" Type="http://schemas.openxmlformats.org/officeDocument/2006/relationships/image" Target="../media/image10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11" Type="http://schemas.openxmlformats.org/officeDocument/2006/relationships/image" Target="../media/image9.emf"/><Relationship Id="rId5" Type="http://schemas.openxmlformats.org/officeDocument/2006/relationships/image" Target="../media/image15.emf"/><Relationship Id="rId10" Type="http://schemas.openxmlformats.org/officeDocument/2006/relationships/image" Target="../media/image8.emf"/><Relationship Id="rId4" Type="http://schemas.openxmlformats.org/officeDocument/2006/relationships/image" Target="../media/image14.emf"/><Relationship Id="rId9" Type="http://schemas.openxmlformats.org/officeDocument/2006/relationships/image" Target="../media/image7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12" Type="http://schemas.openxmlformats.org/officeDocument/2006/relationships/image" Target="../media/image10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11" Type="http://schemas.openxmlformats.org/officeDocument/2006/relationships/image" Target="../media/image9.emf"/><Relationship Id="rId5" Type="http://schemas.openxmlformats.org/officeDocument/2006/relationships/image" Target="../media/image15.emf"/><Relationship Id="rId10" Type="http://schemas.openxmlformats.org/officeDocument/2006/relationships/image" Target="../media/image8.emf"/><Relationship Id="rId4" Type="http://schemas.openxmlformats.org/officeDocument/2006/relationships/image" Target="../media/image14.emf"/><Relationship Id="rId9" Type="http://schemas.openxmlformats.org/officeDocument/2006/relationships/image" Target="../media/image7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12" Type="http://schemas.openxmlformats.org/officeDocument/2006/relationships/image" Target="../media/image10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11" Type="http://schemas.openxmlformats.org/officeDocument/2006/relationships/image" Target="../media/image9.emf"/><Relationship Id="rId5" Type="http://schemas.openxmlformats.org/officeDocument/2006/relationships/image" Target="../media/image15.emf"/><Relationship Id="rId10" Type="http://schemas.openxmlformats.org/officeDocument/2006/relationships/image" Target="../media/image8.emf"/><Relationship Id="rId4" Type="http://schemas.openxmlformats.org/officeDocument/2006/relationships/image" Target="../media/image14.emf"/><Relationship Id="rId9" Type="http://schemas.openxmlformats.org/officeDocument/2006/relationships/image" Target="../media/image7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12" Type="http://schemas.openxmlformats.org/officeDocument/2006/relationships/image" Target="../media/image10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11" Type="http://schemas.openxmlformats.org/officeDocument/2006/relationships/image" Target="../media/image9.emf"/><Relationship Id="rId5" Type="http://schemas.openxmlformats.org/officeDocument/2006/relationships/image" Target="../media/image15.emf"/><Relationship Id="rId10" Type="http://schemas.openxmlformats.org/officeDocument/2006/relationships/image" Target="../media/image8.emf"/><Relationship Id="rId4" Type="http://schemas.openxmlformats.org/officeDocument/2006/relationships/image" Target="../media/image14.emf"/><Relationship Id="rId9" Type="http://schemas.openxmlformats.org/officeDocument/2006/relationships/image" Target="../media/image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12" Type="http://schemas.openxmlformats.org/officeDocument/2006/relationships/image" Target="../media/image10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11" Type="http://schemas.openxmlformats.org/officeDocument/2006/relationships/image" Target="../media/image9.emf"/><Relationship Id="rId5" Type="http://schemas.openxmlformats.org/officeDocument/2006/relationships/image" Target="../media/image15.emf"/><Relationship Id="rId10" Type="http://schemas.openxmlformats.org/officeDocument/2006/relationships/image" Target="../media/image8.emf"/><Relationship Id="rId4" Type="http://schemas.openxmlformats.org/officeDocument/2006/relationships/image" Target="../media/image14.emf"/><Relationship Id="rId9" Type="http://schemas.openxmlformats.org/officeDocument/2006/relationships/image" Target="../media/image7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12" Type="http://schemas.openxmlformats.org/officeDocument/2006/relationships/image" Target="../media/image10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11" Type="http://schemas.openxmlformats.org/officeDocument/2006/relationships/image" Target="../media/image9.emf"/><Relationship Id="rId5" Type="http://schemas.openxmlformats.org/officeDocument/2006/relationships/image" Target="../media/image15.emf"/><Relationship Id="rId10" Type="http://schemas.openxmlformats.org/officeDocument/2006/relationships/image" Target="../media/image8.emf"/><Relationship Id="rId4" Type="http://schemas.openxmlformats.org/officeDocument/2006/relationships/image" Target="../media/image14.emf"/><Relationship Id="rId9" Type="http://schemas.openxmlformats.org/officeDocument/2006/relationships/image" Target="../media/image7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12" Type="http://schemas.openxmlformats.org/officeDocument/2006/relationships/image" Target="../media/image10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11" Type="http://schemas.openxmlformats.org/officeDocument/2006/relationships/image" Target="../media/image9.emf"/><Relationship Id="rId5" Type="http://schemas.openxmlformats.org/officeDocument/2006/relationships/image" Target="../media/image15.emf"/><Relationship Id="rId10" Type="http://schemas.openxmlformats.org/officeDocument/2006/relationships/image" Target="../media/image8.emf"/><Relationship Id="rId4" Type="http://schemas.openxmlformats.org/officeDocument/2006/relationships/image" Target="../media/image14.emf"/><Relationship Id="rId9" Type="http://schemas.openxmlformats.org/officeDocument/2006/relationships/image" Target="../media/image7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23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23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tif"/><Relationship Id="rId10" Type="http://schemas.openxmlformats.org/officeDocument/2006/relationships/image" Target="../media/image32.png"/><Relationship Id="rId4" Type="http://schemas.openxmlformats.org/officeDocument/2006/relationships/image" Target="../media/image26.tif"/><Relationship Id="rId9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27.ti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0.png"/><Relationship Id="rId4" Type="http://schemas.openxmlformats.org/officeDocument/2006/relationships/image" Target="../media/image40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6.05363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12" Type="http://schemas.openxmlformats.org/officeDocument/2006/relationships/image" Target="../media/image10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11" Type="http://schemas.openxmlformats.org/officeDocument/2006/relationships/image" Target="../media/image9.emf"/><Relationship Id="rId5" Type="http://schemas.openxmlformats.org/officeDocument/2006/relationships/image" Target="../media/image15.emf"/><Relationship Id="rId10" Type="http://schemas.openxmlformats.org/officeDocument/2006/relationships/image" Target="../media/image8.emf"/><Relationship Id="rId4" Type="http://schemas.openxmlformats.org/officeDocument/2006/relationships/image" Target="../media/image14.emf"/><Relationship Id="rId9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12" Type="http://schemas.openxmlformats.org/officeDocument/2006/relationships/image" Target="../media/image10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11" Type="http://schemas.openxmlformats.org/officeDocument/2006/relationships/image" Target="../media/image9.emf"/><Relationship Id="rId5" Type="http://schemas.openxmlformats.org/officeDocument/2006/relationships/image" Target="../media/image15.emf"/><Relationship Id="rId10" Type="http://schemas.openxmlformats.org/officeDocument/2006/relationships/image" Target="../media/image8.emf"/><Relationship Id="rId4" Type="http://schemas.openxmlformats.org/officeDocument/2006/relationships/image" Target="../media/image14.emf"/><Relationship Id="rId9" Type="http://schemas.openxmlformats.org/officeDocument/2006/relationships/image" Target="../media/image7.emf"/><Relationship Id="rId14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476036" y="3293687"/>
            <a:ext cx="7086600" cy="1054538"/>
          </a:xfrm>
          <a:noFill/>
          <a:ln>
            <a:noFill/>
          </a:ln>
        </p:spPr>
        <p:txBody>
          <a:bodyPr anchor="b" anchorCtr="0">
            <a:normAutofit/>
          </a:bodyPr>
          <a:lstStyle>
            <a:lvl1pPr marL="0" indent="0">
              <a:buNone/>
              <a:defRPr/>
            </a:lvl1pPr>
          </a:lstStyle>
          <a:p>
            <a:pPr algn="l"/>
            <a:r>
              <a:rPr lang="en-US" sz="2400" dirty="0">
                <a:solidFill>
                  <a:schemeClr val="bg1"/>
                </a:solidFill>
                <a:latin typeface="Arial"/>
                <a:cs typeface="Arial"/>
              </a:rPr>
              <a:t>Michael Jordan, Lydia Liu, &amp; </a:t>
            </a:r>
            <a:r>
              <a:rPr lang="en-US" sz="2400" dirty="0" err="1">
                <a:solidFill>
                  <a:schemeClr val="bg1"/>
                </a:solidFill>
                <a:latin typeface="Arial"/>
                <a:cs typeface="Arial"/>
              </a:rPr>
              <a:t>Horia</a:t>
            </a:r>
            <a:r>
              <a:rPr lang="en-US" sz="2400" dirty="0">
                <a:solidFill>
                  <a:schemeClr val="bg1"/>
                </a:solidFill>
                <a:latin typeface="Arial"/>
                <a:cs typeface="Arial"/>
              </a:rPr>
              <a:t> Mania</a:t>
            </a:r>
          </a:p>
          <a:p>
            <a:pPr algn="l"/>
            <a:r>
              <a:rPr lang="en-US" sz="2400" dirty="0">
                <a:solidFill>
                  <a:schemeClr val="bg1"/>
                </a:solidFill>
                <a:latin typeface="Arial"/>
                <a:cs typeface="Arial"/>
              </a:rPr>
              <a:t>University of California, Berkeley</a:t>
            </a:r>
            <a:endParaRPr lang="en-US"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E1EC8C-FDE5-3A40-9CF5-92B887F04F06}"/>
              </a:ext>
            </a:extLst>
          </p:cNvPr>
          <p:cNvSpPr txBox="1"/>
          <p:nvPr/>
        </p:nvSpPr>
        <p:spPr>
          <a:xfrm>
            <a:off x="1476036" y="1092425"/>
            <a:ext cx="6303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 102: Matching Markets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3802D7-6C42-E146-ABAB-15ACF64DB188}"/>
              </a:ext>
            </a:extLst>
          </p:cNvPr>
          <p:cNvSpPr txBox="1"/>
          <p:nvPr/>
        </p:nvSpPr>
        <p:spPr>
          <a:xfrm>
            <a:off x="1476036" y="2783660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Lecture 20</a:t>
            </a:r>
          </a:p>
        </p:txBody>
      </p:sp>
    </p:spTree>
    <p:extLst>
      <p:ext uri="{BB962C8B-B14F-4D97-AF65-F5344CB8AC3E}">
        <p14:creationId xmlns:p14="http://schemas.microsoft.com/office/powerpoint/2010/main" val="3159160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>
            <a:extLst>
              <a:ext uri="{FF2B5EF4-FFF2-40B4-BE49-F238E27FC236}">
                <a16:creationId xmlns:a16="http://schemas.microsoft.com/office/drawing/2014/main" id="{E5374A19-D6EA-BB4F-AD84-5AFE19F4EB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5853" y="276225"/>
            <a:ext cx="7344939" cy="624590"/>
          </a:xfrm>
        </p:spPr>
        <p:txBody>
          <a:bodyPr>
            <a:normAutofit/>
          </a:bodyPr>
          <a:lstStyle/>
          <a:p>
            <a:r>
              <a:rPr lang="en-US" altLang="en-US" sz="2700" dirty="0">
                <a:ea typeface="ＭＳ Ｐゴシック" panose="020B0600070205080204" pitchFamily="34" charset="-128"/>
              </a:rPr>
              <a:t>Finding Stable Matchings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University of California, Berkeley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A8070D-E568-8841-9457-D34D1A6145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29796" y="1010710"/>
            <a:ext cx="7484408" cy="73661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1800" b="1" dirty="0">
                <a:solidFill>
                  <a:schemeClr val="bg2">
                    <a:lumMod val="50000"/>
                  </a:schemeClr>
                </a:solidFill>
                <a:ea typeface="ＭＳ Ｐゴシック" panose="020B0600070205080204" pitchFamily="34" charset="-128"/>
              </a:rPr>
              <a:t>Observation: </a:t>
            </a:r>
            <a:r>
              <a:rPr lang="en-US" altLang="en-US" sz="1800" dirty="0">
                <a:ea typeface="ＭＳ Ｐゴシック" panose="020B0600070205080204" pitchFamily="34" charset="-128"/>
              </a:rPr>
              <a:t>the following matching is a </a:t>
            </a:r>
            <a:r>
              <a:rPr lang="en-US" altLang="en-US" sz="1800" b="1" dirty="0">
                <a:solidFill>
                  <a:schemeClr val="bg2">
                    <a:lumMod val="50000"/>
                  </a:schemeClr>
                </a:solidFill>
                <a:ea typeface="ＭＳ Ｐゴシック" panose="020B0600070205080204" pitchFamily="34" charset="-128"/>
              </a:rPr>
              <a:t>stable matching</a:t>
            </a:r>
            <a:r>
              <a:rPr lang="en-US" altLang="en-US" sz="1800" dirty="0">
                <a:ea typeface="ＭＳ Ｐゴシック" panose="020B0600070205080204" pitchFamily="34" charset="-128"/>
              </a:rPr>
              <a:t>.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0763679-F051-EE49-AEA8-9143F54F0436}"/>
              </a:ext>
            </a:extLst>
          </p:cNvPr>
          <p:cNvGrpSpPr/>
          <p:nvPr/>
        </p:nvGrpSpPr>
        <p:grpSpPr>
          <a:xfrm>
            <a:off x="676389" y="1513238"/>
            <a:ext cx="7381520" cy="2078107"/>
            <a:chOff x="676389" y="1513238"/>
            <a:chExt cx="7381520" cy="2078107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958BCD9-618C-E741-9EA8-002EB0660B28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318512" y="1513238"/>
              <a:ext cx="1338664" cy="37273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 baseline="0">
                  <a:solidFill>
                    <a:schemeClr val="accent3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r>
                <a:rPr lang="en-US" altLang="en-US" sz="2000" dirty="0">
                  <a:ea typeface="ＭＳ Ｐゴシック" panose="020B0600070205080204" pitchFamily="34" charset="-128"/>
                </a:rPr>
                <a:t>Bands                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65B6712F-E13B-BC4C-816D-DDEB5E840088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5464107" y="1513238"/>
              <a:ext cx="1578950" cy="37273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 baseline="0">
                  <a:solidFill>
                    <a:schemeClr val="accent3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r>
                <a:rPr lang="en-US" altLang="en-US" sz="2000" dirty="0">
                  <a:ea typeface="ＭＳ Ｐゴシック" panose="020B0600070205080204" pitchFamily="34" charset="-128"/>
                </a:rPr>
                <a:t>Drummers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733AD12-F72F-5149-AD9B-32BB7482D9BB}"/>
                </a:ext>
              </a:extLst>
            </p:cNvPr>
            <p:cNvSpPr/>
            <p:nvPr/>
          </p:nvSpPr>
          <p:spPr>
            <a:xfrm>
              <a:off x="2753815" y="2003634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0435A6A-018C-8148-BFE2-5397EC730BAC}"/>
                </a:ext>
              </a:extLst>
            </p:cNvPr>
            <p:cNvSpPr/>
            <p:nvPr/>
          </p:nvSpPr>
          <p:spPr>
            <a:xfrm>
              <a:off x="2753813" y="2658187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4E95FB5-8D92-CC4B-9154-9123D1454A97}"/>
                </a:ext>
              </a:extLst>
            </p:cNvPr>
            <p:cNvSpPr/>
            <p:nvPr/>
          </p:nvSpPr>
          <p:spPr>
            <a:xfrm>
              <a:off x="2753813" y="3312741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50D47C-2149-5D41-82FB-867702E3D804}"/>
                </a:ext>
              </a:extLst>
            </p:cNvPr>
            <p:cNvSpPr/>
            <p:nvPr/>
          </p:nvSpPr>
          <p:spPr>
            <a:xfrm>
              <a:off x="5930072" y="2003634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9A14836-B5C9-F346-B696-04EBECC8C46F}"/>
                </a:ext>
              </a:extLst>
            </p:cNvPr>
            <p:cNvSpPr/>
            <p:nvPr/>
          </p:nvSpPr>
          <p:spPr>
            <a:xfrm>
              <a:off x="5930070" y="2658187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2385A23-E32B-D348-8834-1D47232951AA}"/>
                </a:ext>
              </a:extLst>
            </p:cNvPr>
            <p:cNvSpPr/>
            <p:nvPr/>
          </p:nvSpPr>
          <p:spPr>
            <a:xfrm>
              <a:off x="5930070" y="3312741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1381C31-FC18-4847-B8F9-5B07564CF6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8334" y="2083571"/>
              <a:ext cx="1874067" cy="757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8023BAC-FE1D-0345-9728-1020C8F68C5E}"/>
                </a:ext>
              </a:extLst>
            </p:cNvPr>
            <p:cNvCxnSpPr>
              <a:cxnSpLocks/>
            </p:cNvCxnSpPr>
            <p:nvPr/>
          </p:nvCxnSpPr>
          <p:spPr>
            <a:xfrm>
              <a:off x="3507386" y="2783673"/>
              <a:ext cx="1865015" cy="65121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613A717-AB4B-8C40-B971-BAF5D88E94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8333" y="2783673"/>
              <a:ext cx="1874068" cy="65121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818AE04-8ECE-024F-82D9-326963384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389" y="1966982"/>
              <a:ext cx="1825186" cy="29799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DAFFB6D-1DFD-384C-94C5-A2348B113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090" y="2638015"/>
              <a:ext cx="1825187" cy="297989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6DF3D80-9E49-1044-B9CD-E63CF646A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091" y="3272131"/>
              <a:ext cx="1825186" cy="296477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D5C2C0E-3CF6-384E-90F5-13D2610F1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76066" y="1986877"/>
              <a:ext cx="1681843" cy="28934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9246906-FEA5-7342-9CAC-5E70CCDDD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6066" y="2639805"/>
              <a:ext cx="1681843" cy="28934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78924D2-D176-A04D-A02E-9E99C10DB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85229" y="3292025"/>
              <a:ext cx="1661794" cy="2859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13A59BA-7716-0547-A6A3-7972EED31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34390" y="1949871"/>
              <a:ext cx="269236" cy="31909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F1E60DB-575E-894E-A49A-A02AB16F4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45446" y="2613239"/>
              <a:ext cx="269236" cy="31909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EF1514C-3FDB-134B-AEC2-34EE2E3E8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34390" y="3283647"/>
              <a:ext cx="269236" cy="307698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6A7EDCE-E4C6-BB45-9347-0D32723E2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14286" y="3272081"/>
              <a:ext cx="301296" cy="31101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B2FD251-DAC4-CF40-B935-29AF3419E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16492" y="1919518"/>
              <a:ext cx="307598" cy="32810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442E0BF-3429-FC4C-9F32-5F0BAAA98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16492" y="2601048"/>
              <a:ext cx="317853" cy="328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4063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University of California, Berkeley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8B4930-018E-8C4C-A4E2-4D8D577CCBC9}"/>
              </a:ext>
            </a:extLst>
          </p:cNvPr>
          <p:cNvSpPr txBox="1">
            <a:spLocks noChangeArrowheads="1"/>
          </p:cNvSpPr>
          <p:nvPr/>
        </p:nvSpPr>
        <p:spPr>
          <a:xfrm>
            <a:off x="986980" y="1321030"/>
            <a:ext cx="7484408" cy="461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400" b="1" dirty="0">
                <a:solidFill>
                  <a:schemeClr val="bg2">
                    <a:lumMod val="50000"/>
                  </a:schemeClr>
                </a:solidFill>
                <a:ea typeface="ＭＳ Ｐゴシック" panose="020B0600070205080204" pitchFamily="34" charset="-128"/>
              </a:rPr>
              <a:t>Question:</a:t>
            </a:r>
            <a:r>
              <a:rPr lang="en-US" altLang="en-US" sz="2400" dirty="0">
                <a:ea typeface="ＭＳ Ｐゴシック" panose="020B0600070205080204" pitchFamily="34" charset="-128"/>
              </a:rPr>
              <a:t> can we always find a stable matching?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8FD1D77-8C51-5840-B48D-9A27B907F17C}"/>
              </a:ext>
            </a:extLst>
          </p:cNvPr>
          <p:cNvSpPr txBox="1">
            <a:spLocks noChangeArrowheads="1"/>
          </p:cNvSpPr>
          <p:nvPr/>
        </p:nvSpPr>
        <p:spPr>
          <a:xfrm>
            <a:off x="986980" y="2063415"/>
            <a:ext cx="7484408" cy="1021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400" b="1" dirty="0">
                <a:solidFill>
                  <a:schemeClr val="bg2">
                    <a:lumMod val="50000"/>
                  </a:schemeClr>
                </a:solidFill>
                <a:ea typeface="ＭＳ Ｐゴシック" panose="020B0600070205080204" pitchFamily="34" charset="-128"/>
              </a:rPr>
              <a:t>Answer:</a:t>
            </a:r>
            <a:r>
              <a:rPr lang="en-US" altLang="en-US" sz="2400" dirty="0">
                <a:ea typeface="ＭＳ Ｐゴシック" panose="020B0600070205080204" pitchFamily="34" charset="-128"/>
              </a:rPr>
              <a:t> Yes.  In 1962 Gale and Shapley showed that a simple and natural algorithm always finds a stable matching</a:t>
            </a:r>
          </a:p>
        </p:txBody>
      </p:sp>
    </p:spTree>
    <p:extLst>
      <p:ext uri="{BB962C8B-B14F-4D97-AF65-F5344CB8AC3E}">
        <p14:creationId xmlns:p14="http://schemas.microsoft.com/office/powerpoint/2010/main" val="149005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>
            <a:extLst>
              <a:ext uri="{FF2B5EF4-FFF2-40B4-BE49-F238E27FC236}">
                <a16:creationId xmlns:a16="http://schemas.microsoft.com/office/drawing/2014/main" id="{E5374A19-D6EA-BB4F-AD84-5AFE19F4EB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17837" y="-23634"/>
            <a:ext cx="7505376" cy="857250"/>
          </a:xfrm>
        </p:spPr>
        <p:txBody>
          <a:bodyPr>
            <a:normAutofit fontScale="90000"/>
          </a:bodyPr>
          <a:lstStyle/>
          <a:p>
            <a:r>
              <a:rPr lang="en-US" altLang="en-US" sz="2700" dirty="0">
                <a:ea typeface="ＭＳ Ｐゴシック" panose="020B0600070205080204" pitchFamily="34" charset="-128"/>
              </a:rPr>
              <a:t>The Gale-Shapley Deferred Acceptance Algorithm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University of California, Berkeley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426073-7BA4-084A-940A-A49DBE763075}"/>
              </a:ext>
            </a:extLst>
          </p:cNvPr>
          <p:cNvSpPr txBox="1"/>
          <p:nvPr/>
        </p:nvSpPr>
        <p:spPr>
          <a:xfrm>
            <a:off x="410351" y="678924"/>
            <a:ext cx="83232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(preference lists of bands and drummers):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NITIALIZE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empty matching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HILE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(some band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unmatched and hasn’t proposed to every drummer)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first drummer on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’s list to whom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has not yet proposed. 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unmatched and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prefers to be matched with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Add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(b, d)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matching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LSE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prefers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current matching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Replace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(b’, d)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(b, d)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matching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LSE 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rejects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5EDB7A-84C8-F44C-8699-109866DC5088}"/>
              </a:ext>
            </a:extLst>
          </p:cNvPr>
          <p:cNvCxnSpPr>
            <a:cxnSpLocks/>
          </p:cNvCxnSpPr>
          <p:nvPr/>
        </p:nvCxnSpPr>
        <p:spPr>
          <a:xfrm>
            <a:off x="440430" y="1131685"/>
            <a:ext cx="8060190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7524004-CA77-4048-AAED-AFB20BFD93F5}"/>
              </a:ext>
            </a:extLst>
          </p:cNvPr>
          <p:cNvSpPr txBox="1">
            <a:spLocks noChangeArrowheads="1"/>
          </p:cNvSpPr>
          <p:nvPr/>
        </p:nvSpPr>
        <p:spPr>
          <a:xfrm>
            <a:off x="5168279" y="4103222"/>
            <a:ext cx="4066255" cy="522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altLang="en-US" sz="1800" dirty="0">
                <a:ea typeface="ＭＳ Ｐゴシック" panose="020B0600070205080204" pitchFamily="34" charset="-128"/>
              </a:rPr>
              <a:t>(See Kleinberg and </a:t>
            </a:r>
            <a:r>
              <a:rPr lang="en-US" altLang="en-US" sz="1800" dirty="0" err="1">
                <a:ea typeface="ＭＳ Ｐゴシック" panose="020B0600070205080204" pitchFamily="34" charset="-128"/>
              </a:rPr>
              <a:t>Tardos</a:t>
            </a:r>
            <a:r>
              <a:rPr lang="en-US" altLang="en-US" sz="1800" dirty="0">
                <a:ea typeface="ＭＳ Ｐゴシック" panose="020B0600070205080204" pitchFamily="34" charset="-128"/>
              </a:rPr>
              <a:t>, 2005 )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304A30-D906-D545-8F77-AD6C96C1904E}"/>
              </a:ext>
            </a:extLst>
          </p:cNvPr>
          <p:cNvCxnSpPr/>
          <p:nvPr/>
        </p:nvCxnSpPr>
        <p:spPr>
          <a:xfrm flipH="1">
            <a:off x="995244" y="2127565"/>
            <a:ext cx="379662" cy="0"/>
          </a:xfrm>
          <a:prstGeom prst="straightConnector1">
            <a:avLst/>
          </a:prstGeom>
          <a:ln>
            <a:tailEnd type="triangle"/>
          </a:ln>
          <a:effectLst>
            <a:outerShdw blurRad="40000" dist="20000" dir="5400000" sx="1000" sy="1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850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>
            <a:extLst>
              <a:ext uri="{FF2B5EF4-FFF2-40B4-BE49-F238E27FC236}">
                <a16:creationId xmlns:a16="http://schemas.microsoft.com/office/drawing/2014/main" id="{E5374A19-D6EA-BB4F-AD84-5AFE19F4EB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5853" y="276225"/>
            <a:ext cx="6879153" cy="857250"/>
          </a:xfrm>
        </p:spPr>
        <p:txBody>
          <a:bodyPr>
            <a:normAutofit/>
          </a:bodyPr>
          <a:lstStyle/>
          <a:p>
            <a:r>
              <a:rPr lang="en-US" altLang="en-US" sz="2700" dirty="0">
                <a:ea typeface="ＭＳ Ｐゴシック" panose="020B0600070205080204" pitchFamily="34" charset="-128"/>
              </a:rPr>
              <a:t>Demo of the Gale-Shapley Algorithm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University of California, Berkeley</a:t>
            </a:r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0626AF6-EA56-6B45-9748-2F29D4580A42}"/>
              </a:ext>
            </a:extLst>
          </p:cNvPr>
          <p:cNvGrpSpPr/>
          <p:nvPr/>
        </p:nvGrpSpPr>
        <p:grpSpPr>
          <a:xfrm>
            <a:off x="753486" y="1398977"/>
            <a:ext cx="7381520" cy="2078107"/>
            <a:chOff x="676389" y="1513238"/>
            <a:chExt cx="7381520" cy="2078107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AE509202-6AA6-A941-AD37-AF0A7544382A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318512" y="1513238"/>
              <a:ext cx="1338664" cy="37273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 baseline="0">
                  <a:solidFill>
                    <a:schemeClr val="accent3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r>
                <a:rPr lang="en-US" altLang="en-US" sz="2000" dirty="0">
                  <a:ea typeface="ＭＳ Ｐゴシック" panose="020B0600070205080204" pitchFamily="34" charset="-128"/>
                </a:rPr>
                <a:t>Bands                </a:t>
              </a: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E2581BAF-1E73-A94A-9910-ABC718641F3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5464107" y="1513238"/>
              <a:ext cx="1578950" cy="37273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 baseline="0">
                  <a:solidFill>
                    <a:schemeClr val="accent3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r>
                <a:rPr lang="en-US" altLang="en-US" sz="2000" dirty="0">
                  <a:ea typeface="ＭＳ Ｐゴシック" panose="020B0600070205080204" pitchFamily="34" charset="-128"/>
                </a:rPr>
                <a:t>Drummers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DC16E5C-AC1D-9D4E-BD67-8876B2C08EE1}"/>
                </a:ext>
              </a:extLst>
            </p:cNvPr>
            <p:cNvSpPr/>
            <p:nvPr/>
          </p:nvSpPr>
          <p:spPr>
            <a:xfrm>
              <a:off x="2753815" y="2003634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5BA8518-64CD-B34B-9BBE-BE8CFCD41E9A}"/>
                </a:ext>
              </a:extLst>
            </p:cNvPr>
            <p:cNvSpPr/>
            <p:nvPr/>
          </p:nvSpPr>
          <p:spPr>
            <a:xfrm>
              <a:off x="2753813" y="2658187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55CDEE6-67A9-0D41-BDBD-4E02C4D7890F}"/>
                </a:ext>
              </a:extLst>
            </p:cNvPr>
            <p:cNvSpPr/>
            <p:nvPr/>
          </p:nvSpPr>
          <p:spPr>
            <a:xfrm>
              <a:off x="2753813" y="3312741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3A50F41-3255-AC45-88EA-8CD8BDDAB4C4}"/>
                </a:ext>
              </a:extLst>
            </p:cNvPr>
            <p:cNvSpPr/>
            <p:nvPr/>
          </p:nvSpPr>
          <p:spPr>
            <a:xfrm>
              <a:off x="5930072" y="2003634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534F1FD-6DC5-EB43-9049-AB3DBE767500}"/>
                </a:ext>
              </a:extLst>
            </p:cNvPr>
            <p:cNvSpPr/>
            <p:nvPr/>
          </p:nvSpPr>
          <p:spPr>
            <a:xfrm>
              <a:off x="5930070" y="2658187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26CD9AC-DF90-4C4B-A43A-D939C8247FC5}"/>
                </a:ext>
              </a:extLst>
            </p:cNvPr>
            <p:cNvSpPr/>
            <p:nvPr/>
          </p:nvSpPr>
          <p:spPr>
            <a:xfrm>
              <a:off x="5930070" y="3312741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4D1F193-1F2C-1046-BF5F-475B24A61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389" y="1966982"/>
              <a:ext cx="1825186" cy="29799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8845117-7E56-DA43-A870-3EB868A4B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090" y="2638015"/>
              <a:ext cx="1825187" cy="297989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D084076-2697-6546-A485-24A7E9922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091" y="3272131"/>
              <a:ext cx="1825186" cy="29647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BFFB294-EBD3-4843-AE3C-9C3FAB929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76066" y="1986877"/>
              <a:ext cx="1681843" cy="28934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5573F0EF-581E-CD46-96F5-FB332D046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6066" y="2639805"/>
              <a:ext cx="1681843" cy="289349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07186EA-CFC5-9E4A-9BC8-56924C198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85229" y="3292025"/>
              <a:ext cx="1661794" cy="28590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3691B52E-13F8-6B45-9509-B68596654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34390" y="1949871"/>
              <a:ext cx="269236" cy="319094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1A428DA-069E-694A-BCD9-C0B805AA8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45446" y="2613239"/>
              <a:ext cx="269236" cy="319095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8237BE2-A0C9-A84B-AB7E-AEE9D6697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34390" y="3283647"/>
              <a:ext cx="269236" cy="307698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629CE966-9119-DB4C-9EF8-CB29476A0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14286" y="3272081"/>
              <a:ext cx="301296" cy="311015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E31DCE5-659C-5940-BF87-57B334541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16492" y="1919518"/>
              <a:ext cx="307598" cy="328105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ACB886B1-D556-8D41-9156-4A0C9FC4C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16492" y="2601048"/>
              <a:ext cx="317853" cy="328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6444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>
            <a:extLst>
              <a:ext uri="{FF2B5EF4-FFF2-40B4-BE49-F238E27FC236}">
                <a16:creationId xmlns:a16="http://schemas.microsoft.com/office/drawing/2014/main" id="{E5374A19-D6EA-BB4F-AD84-5AFE19F4EB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5853" y="276225"/>
            <a:ext cx="6879153" cy="857250"/>
          </a:xfrm>
        </p:spPr>
        <p:txBody>
          <a:bodyPr>
            <a:normAutofit/>
          </a:bodyPr>
          <a:lstStyle/>
          <a:p>
            <a:r>
              <a:rPr lang="en-US" altLang="en-US" sz="2700" dirty="0">
                <a:ea typeface="ＭＳ Ｐゴシック" panose="020B0600070205080204" pitchFamily="34" charset="-128"/>
              </a:rPr>
              <a:t>Demo of the Gale-Shapley Algorithm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University of California, Berkeley</a:t>
            </a:r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0626AF6-EA56-6B45-9748-2F29D4580A42}"/>
              </a:ext>
            </a:extLst>
          </p:cNvPr>
          <p:cNvGrpSpPr/>
          <p:nvPr/>
        </p:nvGrpSpPr>
        <p:grpSpPr>
          <a:xfrm>
            <a:off x="753486" y="1398977"/>
            <a:ext cx="7381520" cy="2078107"/>
            <a:chOff x="676389" y="1513238"/>
            <a:chExt cx="7381520" cy="2078107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AE509202-6AA6-A941-AD37-AF0A7544382A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318512" y="1513238"/>
              <a:ext cx="1338664" cy="37273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 baseline="0">
                  <a:solidFill>
                    <a:schemeClr val="accent3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r>
                <a:rPr lang="en-US" altLang="en-US" sz="2000" dirty="0">
                  <a:ea typeface="ＭＳ Ｐゴシック" panose="020B0600070205080204" pitchFamily="34" charset="-128"/>
                </a:rPr>
                <a:t>Bands                </a:t>
              </a: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E2581BAF-1E73-A94A-9910-ABC718641F3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5464107" y="1513238"/>
              <a:ext cx="1578950" cy="37273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 baseline="0">
                  <a:solidFill>
                    <a:schemeClr val="accent3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r>
                <a:rPr lang="en-US" altLang="en-US" sz="2000" dirty="0">
                  <a:ea typeface="ＭＳ Ｐゴシック" panose="020B0600070205080204" pitchFamily="34" charset="-128"/>
                </a:rPr>
                <a:t>Drummers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DC16E5C-AC1D-9D4E-BD67-8876B2C08EE1}"/>
                </a:ext>
              </a:extLst>
            </p:cNvPr>
            <p:cNvSpPr/>
            <p:nvPr/>
          </p:nvSpPr>
          <p:spPr>
            <a:xfrm>
              <a:off x="2753815" y="2003634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5BA8518-64CD-B34B-9BBE-BE8CFCD41E9A}"/>
                </a:ext>
              </a:extLst>
            </p:cNvPr>
            <p:cNvSpPr/>
            <p:nvPr/>
          </p:nvSpPr>
          <p:spPr>
            <a:xfrm>
              <a:off x="2753813" y="2658187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55CDEE6-67A9-0D41-BDBD-4E02C4D7890F}"/>
                </a:ext>
              </a:extLst>
            </p:cNvPr>
            <p:cNvSpPr/>
            <p:nvPr/>
          </p:nvSpPr>
          <p:spPr>
            <a:xfrm>
              <a:off x="2753813" y="3312741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3A50F41-3255-AC45-88EA-8CD8BDDAB4C4}"/>
                </a:ext>
              </a:extLst>
            </p:cNvPr>
            <p:cNvSpPr/>
            <p:nvPr/>
          </p:nvSpPr>
          <p:spPr>
            <a:xfrm>
              <a:off x="5930072" y="2003634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534F1FD-6DC5-EB43-9049-AB3DBE767500}"/>
                </a:ext>
              </a:extLst>
            </p:cNvPr>
            <p:cNvSpPr/>
            <p:nvPr/>
          </p:nvSpPr>
          <p:spPr>
            <a:xfrm>
              <a:off x="5930070" y="2658187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26CD9AC-DF90-4C4B-A43A-D939C8247FC5}"/>
                </a:ext>
              </a:extLst>
            </p:cNvPr>
            <p:cNvSpPr/>
            <p:nvPr/>
          </p:nvSpPr>
          <p:spPr>
            <a:xfrm>
              <a:off x="5930070" y="3312741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4D1F193-1F2C-1046-BF5F-475B24A61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389" y="1966982"/>
              <a:ext cx="1825186" cy="29799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8845117-7E56-DA43-A870-3EB868A4B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090" y="2638015"/>
              <a:ext cx="1825187" cy="297989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D084076-2697-6546-A485-24A7E9922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091" y="3272131"/>
              <a:ext cx="1825186" cy="29647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BFFB294-EBD3-4843-AE3C-9C3FAB929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76066" y="1986877"/>
              <a:ext cx="1681843" cy="28934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5573F0EF-581E-CD46-96F5-FB332D046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6066" y="2639805"/>
              <a:ext cx="1681843" cy="289349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07186EA-CFC5-9E4A-9BC8-56924C198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85229" y="3292025"/>
              <a:ext cx="1661794" cy="28590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3691B52E-13F8-6B45-9509-B68596654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34390" y="1949871"/>
              <a:ext cx="269236" cy="319094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1A428DA-069E-694A-BCD9-C0B805AA8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45446" y="2613239"/>
              <a:ext cx="269236" cy="319095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8237BE2-A0C9-A84B-AB7E-AEE9D6697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34390" y="3283647"/>
              <a:ext cx="269236" cy="307698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629CE966-9119-DB4C-9EF8-CB29476A0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14286" y="3272081"/>
              <a:ext cx="301296" cy="311015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E31DCE5-659C-5940-BF87-57B334541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16492" y="1919518"/>
              <a:ext cx="307598" cy="328105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ACB886B1-D556-8D41-9156-4A0C9FC4C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16492" y="2601048"/>
              <a:ext cx="317853" cy="328106"/>
            </a:xfrm>
            <a:prstGeom prst="rect">
              <a:avLst/>
            </a:prstGeom>
          </p:spPr>
        </p:pic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1219DE6-EB59-2941-8662-64940A3A2541}"/>
              </a:ext>
            </a:extLst>
          </p:cNvPr>
          <p:cNvCxnSpPr>
            <a:cxnSpLocks/>
          </p:cNvCxnSpPr>
          <p:nvPr/>
        </p:nvCxnSpPr>
        <p:spPr>
          <a:xfrm flipV="1">
            <a:off x="3578884" y="1995157"/>
            <a:ext cx="1874067" cy="7574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7468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>
            <a:extLst>
              <a:ext uri="{FF2B5EF4-FFF2-40B4-BE49-F238E27FC236}">
                <a16:creationId xmlns:a16="http://schemas.microsoft.com/office/drawing/2014/main" id="{E5374A19-D6EA-BB4F-AD84-5AFE19F4EB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5853" y="276225"/>
            <a:ext cx="6879153" cy="857250"/>
          </a:xfrm>
        </p:spPr>
        <p:txBody>
          <a:bodyPr>
            <a:normAutofit/>
          </a:bodyPr>
          <a:lstStyle/>
          <a:p>
            <a:r>
              <a:rPr lang="en-US" altLang="en-US" sz="2700" dirty="0">
                <a:ea typeface="ＭＳ Ｐゴシック" panose="020B0600070205080204" pitchFamily="34" charset="-128"/>
              </a:rPr>
              <a:t>Demo of the Gale-Shapley Algorithm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University of California, Berkeley</a:t>
            </a:r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0626AF6-EA56-6B45-9748-2F29D4580A42}"/>
              </a:ext>
            </a:extLst>
          </p:cNvPr>
          <p:cNvGrpSpPr/>
          <p:nvPr/>
        </p:nvGrpSpPr>
        <p:grpSpPr>
          <a:xfrm>
            <a:off x="753486" y="1398977"/>
            <a:ext cx="7381520" cy="2078107"/>
            <a:chOff x="676389" y="1513238"/>
            <a:chExt cx="7381520" cy="2078107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AE509202-6AA6-A941-AD37-AF0A7544382A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318512" y="1513238"/>
              <a:ext cx="1338664" cy="37273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 baseline="0">
                  <a:solidFill>
                    <a:schemeClr val="accent3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r>
                <a:rPr lang="en-US" altLang="en-US" sz="2000" dirty="0">
                  <a:ea typeface="ＭＳ Ｐゴシック" panose="020B0600070205080204" pitchFamily="34" charset="-128"/>
                </a:rPr>
                <a:t>Bands                </a:t>
              </a: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E2581BAF-1E73-A94A-9910-ABC718641F3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5464107" y="1513238"/>
              <a:ext cx="1578950" cy="37273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 baseline="0">
                  <a:solidFill>
                    <a:schemeClr val="accent3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r>
                <a:rPr lang="en-US" altLang="en-US" sz="2000" dirty="0">
                  <a:ea typeface="ＭＳ Ｐゴシック" panose="020B0600070205080204" pitchFamily="34" charset="-128"/>
                </a:rPr>
                <a:t>Drummers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DC16E5C-AC1D-9D4E-BD67-8876B2C08EE1}"/>
                </a:ext>
              </a:extLst>
            </p:cNvPr>
            <p:cNvSpPr/>
            <p:nvPr/>
          </p:nvSpPr>
          <p:spPr>
            <a:xfrm>
              <a:off x="2753815" y="2003634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5BA8518-64CD-B34B-9BBE-BE8CFCD41E9A}"/>
                </a:ext>
              </a:extLst>
            </p:cNvPr>
            <p:cNvSpPr/>
            <p:nvPr/>
          </p:nvSpPr>
          <p:spPr>
            <a:xfrm>
              <a:off x="2753813" y="2658187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55CDEE6-67A9-0D41-BDBD-4E02C4D7890F}"/>
                </a:ext>
              </a:extLst>
            </p:cNvPr>
            <p:cNvSpPr/>
            <p:nvPr/>
          </p:nvSpPr>
          <p:spPr>
            <a:xfrm>
              <a:off x="2753813" y="3312741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3A50F41-3255-AC45-88EA-8CD8BDDAB4C4}"/>
                </a:ext>
              </a:extLst>
            </p:cNvPr>
            <p:cNvSpPr/>
            <p:nvPr/>
          </p:nvSpPr>
          <p:spPr>
            <a:xfrm>
              <a:off x="5930072" y="2003634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534F1FD-6DC5-EB43-9049-AB3DBE767500}"/>
                </a:ext>
              </a:extLst>
            </p:cNvPr>
            <p:cNvSpPr/>
            <p:nvPr/>
          </p:nvSpPr>
          <p:spPr>
            <a:xfrm>
              <a:off x="5930070" y="2658187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26CD9AC-DF90-4C4B-A43A-D939C8247FC5}"/>
                </a:ext>
              </a:extLst>
            </p:cNvPr>
            <p:cNvSpPr/>
            <p:nvPr/>
          </p:nvSpPr>
          <p:spPr>
            <a:xfrm>
              <a:off x="5930070" y="3312741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4D1F193-1F2C-1046-BF5F-475B24A61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389" y="1966982"/>
              <a:ext cx="1825186" cy="29799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8845117-7E56-DA43-A870-3EB868A4B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090" y="2638015"/>
              <a:ext cx="1825187" cy="297989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D084076-2697-6546-A485-24A7E9922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091" y="3272131"/>
              <a:ext cx="1825186" cy="29647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BFFB294-EBD3-4843-AE3C-9C3FAB929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76066" y="1986877"/>
              <a:ext cx="1681843" cy="28934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5573F0EF-581E-CD46-96F5-FB332D046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6066" y="2639805"/>
              <a:ext cx="1681843" cy="289349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07186EA-CFC5-9E4A-9BC8-56924C198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85229" y="3292025"/>
              <a:ext cx="1661794" cy="28590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3691B52E-13F8-6B45-9509-B68596654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34390" y="1949871"/>
              <a:ext cx="269236" cy="319094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1A428DA-069E-694A-BCD9-C0B805AA8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45446" y="2613239"/>
              <a:ext cx="269236" cy="319095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8237BE2-A0C9-A84B-AB7E-AEE9D6697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34390" y="3283647"/>
              <a:ext cx="269236" cy="307698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629CE966-9119-DB4C-9EF8-CB29476A0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14286" y="3272081"/>
              <a:ext cx="301296" cy="311015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E31DCE5-659C-5940-BF87-57B334541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16492" y="1919518"/>
              <a:ext cx="307598" cy="328105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ACB886B1-D556-8D41-9156-4A0C9FC4C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16492" y="2601048"/>
              <a:ext cx="317853" cy="328106"/>
            </a:xfrm>
            <a:prstGeom prst="rect">
              <a:avLst/>
            </a:prstGeom>
          </p:spPr>
        </p:pic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1219DE6-EB59-2941-8662-64940A3A2541}"/>
              </a:ext>
            </a:extLst>
          </p:cNvPr>
          <p:cNvCxnSpPr>
            <a:cxnSpLocks/>
          </p:cNvCxnSpPr>
          <p:nvPr/>
        </p:nvCxnSpPr>
        <p:spPr>
          <a:xfrm flipV="1">
            <a:off x="3578884" y="1995157"/>
            <a:ext cx="1874067" cy="7574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8F242D-5041-1144-81A5-112C75C660F7}"/>
              </a:ext>
            </a:extLst>
          </p:cNvPr>
          <p:cNvCxnSpPr>
            <a:cxnSpLocks/>
          </p:cNvCxnSpPr>
          <p:nvPr/>
        </p:nvCxnSpPr>
        <p:spPr>
          <a:xfrm flipV="1">
            <a:off x="3578883" y="2626470"/>
            <a:ext cx="1874067" cy="7574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440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>
            <a:extLst>
              <a:ext uri="{FF2B5EF4-FFF2-40B4-BE49-F238E27FC236}">
                <a16:creationId xmlns:a16="http://schemas.microsoft.com/office/drawing/2014/main" id="{E5374A19-D6EA-BB4F-AD84-5AFE19F4EB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5853" y="276225"/>
            <a:ext cx="6879153" cy="857250"/>
          </a:xfrm>
        </p:spPr>
        <p:txBody>
          <a:bodyPr>
            <a:normAutofit/>
          </a:bodyPr>
          <a:lstStyle/>
          <a:p>
            <a:r>
              <a:rPr lang="en-US" altLang="en-US" sz="2700" dirty="0">
                <a:ea typeface="ＭＳ Ｐゴシック" panose="020B0600070205080204" pitchFamily="34" charset="-128"/>
              </a:rPr>
              <a:t>Demo of the Gale-Shapley Algorithm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University of California, Berkeley</a:t>
            </a:r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0626AF6-EA56-6B45-9748-2F29D4580A42}"/>
              </a:ext>
            </a:extLst>
          </p:cNvPr>
          <p:cNvGrpSpPr/>
          <p:nvPr/>
        </p:nvGrpSpPr>
        <p:grpSpPr>
          <a:xfrm>
            <a:off x="753486" y="1398977"/>
            <a:ext cx="7381520" cy="2078107"/>
            <a:chOff x="676389" y="1513238"/>
            <a:chExt cx="7381520" cy="2078107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AE509202-6AA6-A941-AD37-AF0A7544382A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318512" y="1513238"/>
              <a:ext cx="1338664" cy="37273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 baseline="0">
                  <a:solidFill>
                    <a:schemeClr val="accent3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r>
                <a:rPr lang="en-US" altLang="en-US" sz="2000" dirty="0">
                  <a:ea typeface="ＭＳ Ｐゴシック" panose="020B0600070205080204" pitchFamily="34" charset="-128"/>
                </a:rPr>
                <a:t>Bands                </a:t>
              </a: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E2581BAF-1E73-A94A-9910-ABC718641F3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5464107" y="1513238"/>
              <a:ext cx="1578950" cy="37273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 baseline="0">
                  <a:solidFill>
                    <a:schemeClr val="accent3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r>
                <a:rPr lang="en-US" altLang="en-US" sz="2000" dirty="0">
                  <a:ea typeface="ＭＳ Ｐゴシック" panose="020B0600070205080204" pitchFamily="34" charset="-128"/>
                </a:rPr>
                <a:t>Drummers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DC16E5C-AC1D-9D4E-BD67-8876B2C08EE1}"/>
                </a:ext>
              </a:extLst>
            </p:cNvPr>
            <p:cNvSpPr/>
            <p:nvPr/>
          </p:nvSpPr>
          <p:spPr>
            <a:xfrm>
              <a:off x="2753815" y="2003634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5BA8518-64CD-B34B-9BBE-BE8CFCD41E9A}"/>
                </a:ext>
              </a:extLst>
            </p:cNvPr>
            <p:cNvSpPr/>
            <p:nvPr/>
          </p:nvSpPr>
          <p:spPr>
            <a:xfrm>
              <a:off x="2753813" y="2658187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55CDEE6-67A9-0D41-BDBD-4E02C4D7890F}"/>
                </a:ext>
              </a:extLst>
            </p:cNvPr>
            <p:cNvSpPr/>
            <p:nvPr/>
          </p:nvSpPr>
          <p:spPr>
            <a:xfrm>
              <a:off x="2753813" y="3312741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3A50F41-3255-AC45-88EA-8CD8BDDAB4C4}"/>
                </a:ext>
              </a:extLst>
            </p:cNvPr>
            <p:cNvSpPr/>
            <p:nvPr/>
          </p:nvSpPr>
          <p:spPr>
            <a:xfrm>
              <a:off x="5930072" y="2003634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534F1FD-6DC5-EB43-9049-AB3DBE767500}"/>
                </a:ext>
              </a:extLst>
            </p:cNvPr>
            <p:cNvSpPr/>
            <p:nvPr/>
          </p:nvSpPr>
          <p:spPr>
            <a:xfrm>
              <a:off x="5930070" y="2658187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26CD9AC-DF90-4C4B-A43A-D939C8247FC5}"/>
                </a:ext>
              </a:extLst>
            </p:cNvPr>
            <p:cNvSpPr/>
            <p:nvPr/>
          </p:nvSpPr>
          <p:spPr>
            <a:xfrm>
              <a:off x="5930070" y="3312741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4D1F193-1F2C-1046-BF5F-475B24A61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389" y="1966982"/>
              <a:ext cx="1825186" cy="29799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8845117-7E56-DA43-A870-3EB868A4B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090" y="2638015"/>
              <a:ext cx="1825187" cy="297989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D084076-2697-6546-A485-24A7E9922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091" y="3272131"/>
              <a:ext cx="1825186" cy="29647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BFFB294-EBD3-4843-AE3C-9C3FAB929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76066" y="1986877"/>
              <a:ext cx="1681843" cy="28934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5573F0EF-581E-CD46-96F5-FB332D046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6066" y="2639805"/>
              <a:ext cx="1681843" cy="289349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07186EA-CFC5-9E4A-9BC8-56924C198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85229" y="3292025"/>
              <a:ext cx="1661794" cy="28590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3691B52E-13F8-6B45-9509-B68596654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34390" y="1949871"/>
              <a:ext cx="269236" cy="319094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1A428DA-069E-694A-BCD9-C0B805AA8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45446" y="2613239"/>
              <a:ext cx="269236" cy="319095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8237BE2-A0C9-A84B-AB7E-AEE9D6697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34390" y="3283647"/>
              <a:ext cx="269236" cy="307698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629CE966-9119-DB4C-9EF8-CB29476A0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14286" y="3272081"/>
              <a:ext cx="301296" cy="311015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E31DCE5-659C-5940-BF87-57B334541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16492" y="1919518"/>
              <a:ext cx="307598" cy="328105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ACB886B1-D556-8D41-9156-4A0C9FC4C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16492" y="2601048"/>
              <a:ext cx="317853" cy="328106"/>
            </a:xfrm>
            <a:prstGeom prst="rect">
              <a:avLst/>
            </a:prstGeom>
          </p:spPr>
        </p:pic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1219DE6-EB59-2941-8662-64940A3A2541}"/>
              </a:ext>
            </a:extLst>
          </p:cNvPr>
          <p:cNvCxnSpPr>
            <a:cxnSpLocks/>
          </p:cNvCxnSpPr>
          <p:nvPr/>
        </p:nvCxnSpPr>
        <p:spPr>
          <a:xfrm flipV="1">
            <a:off x="3578884" y="1995157"/>
            <a:ext cx="1874067" cy="7574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8F242D-5041-1144-81A5-112C75C660F7}"/>
              </a:ext>
            </a:extLst>
          </p:cNvPr>
          <p:cNvCxnSpPr>
            <a:cxnSpLocks/>
          </p:cNvCxnSpPr>
          <p:nvPr/>
        </p:nvCxnSpPr>
        <p:spPr>
          <a:xfrm flipV="1">
            <a:off x="3578883" y="2626470"/>
            <a:ext cx="1874067" cy="7574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37C6239-2985-4F46-9EB5-34906F1F19E1}"/>
              </a:ext>
            </a:extLst>
          </p:cNvPr>
          <p:cNvCxnSpPr>
            <a:cxnSpLocks/>
          </p:cNvCxnSpPr>
          <p:nvPr/>
        </p:nvCxnSpPr>
        <p:spPr>
          <a:xfrm flipV="1">
            <a:off x="3578883" y="2037213"/>
            <a:ext cx="1874067" cy="130262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50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>
            <a:extLst>
              <a:ext uri="{FF2B5EF4-FFF2-40B4-BE49-F238E27FC236}">
                <a16:creationId xmlns:a16="http://schemas.microsoft.com/office/drawing/2014/main" id="{E5374A19-D6EA-BB4F-AD84-5AFE19F4EB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5853" y="276225"/>
            <a:ext cx="6879153" cy="857250"/>
          </a:xfrm>
        </p:spPr>
        <p:txBody>
          <a:bodyPr>
            <a:normAutofit/>
          </a:bodyPr>
          <a:lstStyle/>
          <a:p>
            <a:r>
              <a:rPr lang="en-US" altLang="en-US" sz="2700" dirty="0">
                <a:ea typeface="ＭＳ Ｐゴシック" panose="020B0600070205080204" pitchFamily="34" charset="-128"/>
              </a:rPr>
              <a:t>Demo of the Gale-Shapley Algorithm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University of California, Berkeley</a:t>
            </a:r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0626AF6-EA56-6B45-9748-2F29D4580A42}"/>
              </a:ext>
            </a:extLst>
          </p:cNvPr>
          <p:cNvGrpSpPr/>
          <p:nvPr/>
        </p:nvGrpSpPr>
        <p:grpSpPr>
          <a:xfrm>
            <a:off x="753486" y="1398977"/>
            <a:ext cx="7381520" cy="2075688"/>
            <a:chOff x="676389" y="1513238"/>
            <a:chExt cx="7381520" cy="2078107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AE509202-6AA6-A941-AD37-AF0A7544382A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318512" y="1513238"/>
              <a:ext cx="1338664" cy="37273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 baseline="0">
                  <a:solidFill>
                    <a:schemeClr val="accent3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r>
                <a:rPr lang="en-US" altLang="en-US" sz="2000" dirty="0">
                  <a:ea typeface="ＭＳ Ｐゴシック" panose="020B0600070205080204" pitchFamily="34" charset="-128"/>
                </a:rPr>
                <a:t>Bands                </a:t>
              </a: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E2581BAF-1E73-A94A-9910-ABC718641F3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5464107" y="1513238"/>
              <a:ext cx="1578950" cy="37273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 baseline="0">
                  <a:solidFill>
                    <a:schemeClr val="accent3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r>
                <a:rPr lang="en-US" altLang="en-US" sz="2000" dirty="0">
                  <a:ea typeface="ＭＳ Ｐゴシック" panose="020B0600070205080204" pitchFamily="34" charset="-128"/>
                </a:rPr>
                <a:t>Drummers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DC16E5C-AC1D-9D4E-BD67-8876B2C08EE1}"/>
                </a:ext>
              </a:extLst>
            </p:cNvPr>
            <p:cNvSpPr/>
            <p:nvPr/>
          </p:nvSpPr>
          <p:spPr>
            <a:xfrm>
              <a:off x="2753815" y="2003634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5BA8518-64CD-B34B-9BBE-BE8CFCD41E9A}"/>
                </a:ext>
              </a:extLst>
            </p:cNvPr>
            <p:cNvSpPr/>
            <p:nvPr/>
          </p:nvSpPr>
          <p:spPr>
            <a:xfrm>
              <a:off x="2753813" y="2658187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55CDEE6-67A9-0D41-BDBD-4E02C4D7890F}"/>
                </a:ext>
              </a:extLst>
            </p:cNvPr>
            <p:cNvSpPr/>
            <p:nvPr/>
          </p:nvSpPr>
          <p:spPr>
            <a:xfrm>
              <a:off x="2753813" y="3312741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3A50F41-3255-AC45-88EA-8CD8BDDAB4C4}"/>
                </a:ext>
              </a:extLst>
            </p:cNvPr>
            <p:cNvSpPr/>
            <p:nvPr/>
          </p:nvSpPr>
          <p:spPr>
            <a:xfrm>
              <a:off x="5930072" y="2003634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534F1FD-6DC5-EB43-9049-AB3DBE767500}"/>
                </a:ext>
              </a:extLst>
            </p:cNvPr>
            <p:cNvSpPr/>
            <p:nvPr/>
          </p:nvSpPr>
          <p:spPr>
            <a:xfrm>
              <a:off x="5930070" y="2658187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26CD9AC-DF90-4C4B-A43A-D939C8247FC5}"/>
                </a:ext>
              </a:extLst>
            </p:cNvPr>
            <p:cNvSpPr/>
            <p:nvPr/>
          </p:nvSpPr>
          <p:spPr>
            <a:xfrm>
              <a:off x="5930070" y="3312741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4D1F193-1F2C-1046-BF5F-475B24A61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389" y="1966982"/>
              <a:ext cx="1825186" cy="29799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8845117-7E56-DA43-A870-3EB868A4B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090" y="2638015"/>
              <a:ext cx="1825187" cy="297989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D084076-2697-6546-A485-24A7E9922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091" y="3272131"/>
              <a:ext cx="1825186" cy="29647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BFFB294-EBD3-4843-AE3C-9C3FAB929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76066" y="1986877"/>
              <a:ext cx="1681843" cy="28934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5573F0EF-581E-CD46-96F5-FB332D046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6066" y="2639805"/>
              <a:ext cx="1681843" cy="289349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07186EA-CFC5-9E4A-9BC8-56924C198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85229" y="3292025"/>
              <a:ext cx="1661794" cy="28590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3691B52E-13F8-6B45-9509-B68596654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34390" y="1949871"/>
              <a:ext cx="269236" cy="319094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1A428DA-069E-694A-BCD9-C0B805AA8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45446" y="2613239"/>
              <a:ext cx="269236" cy="319095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8237BE2-A0C9-A84B-AB7E-AEE9D6697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34390" y="3283647"/>
              <a:ext cx="269236" cy="307698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629CE966-9119-DB4C-9EF8-CB29476A0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14286" y="3272081"/>
              <a:ext cx="301296" cy="311015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E31DCE5-659C-5940-BF87-57B334541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16492" y="1919518"/>
              <a:ext cx="307598" cy="328105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ACB886B1-D556-8D41-9156-4A0C9FC4C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16492" y="2601048"/>
              <a:ext cx="317853" cy="328106"/>
            </a:xfrm>
            <a:prstGeom prst="rect">
              <a:avLst/>
            </a:prstGeom>
          </p:spPr>
        </p:pic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1219DE6-EB59-2941-8662-64940A3A2541}"/>
              </a:ext>
            </a:extLst>
          </p:cNvPr>
          <p:cNvCxnSpPr>
            <a:cxnSpLocks/>
          </p:cNvCxnSpPr>
          <p:nvPr/>
        </p:nvCxnSpPr>
        <p:spPr>
          <a:xfrm flipV="1">
            <a:off x="3578884" y="1995157"/>
            <a:ext cx="1874067" cy="7574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8F242D-5041-1144-81A5-112C75C660F7}"/>
              </a:ext>
            </a:extLst>
          </p:cNvPr>
          <p:cNvCxnSpPr>
            <a:cxnSpLocks/>
          </p:cNvCxnSpPr>
          <p:nvPr/>
        </p:nvCxnSpPr>
        <p:spPr>
          <a:xfrm flipV="1">
            <a:off x="3578883" y="2626470"/>
            <a:ext cx="1874067" cy="7574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37C6239-2985-4F46-9EB5-34906F1F19E1}"/>
              </a:ext>
            </a:extLst>
          </p:cNvPr>
          <p:cNvCxnSpPr>
            <a:cxnSpLocks/>
          </p:cNvCxnSpPr>
          <p:nvPr/>
        </p:nvCxnSpPr>
        <p:spPr>
          <a:xfrm flipV="1">
            <a:off x="3578883" y="2037213"/>
            <a:ext cx="1874067" cy="130262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1BFCC3E4-6C89-6540-A0F9-BC31898E9F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73773" y="3985375"/>
            <a:ext cx="307598" cy="32810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7A9CEFD-2901-8A4B-BAC9-2422C7AAFD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65072" y="4014045"/>
            <a:ext cx="269236" cy="3073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BBD631-FC96-1B43-BB4E-19AF9DA36F5E}"/>
              </a:ext>
            </a:extLst>
          </p:cNvPr>
          <p:cNvSpPr txBox="1"/>
          <p:nvPr/>
        </p:nvSpPr>
        <p:spPr>
          <a:xfrm>
            <a:off x="3947283" y="3937095"/>
            <a:ext cx="11448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rejects</a:t>
            </a:r>
          </a:p>
        </p:txBody>
      </p:sp>
    </p:spTree>
    <p:extLst>
      <p:ext uri="{BB962C8B-B14F-4D97-AF65-F5344CB8AC3E}">
        <p14:creationId xmlns:p14="http://schemas.microsoft.com/office/powerpoint/2010/main" val="4063578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>
            <a:extLst>
              <a:ext uri="{FF2B5EF4-FFF2-40B4-BE49-F238E27FC236}">
                <a16:creationId xmlns:a16="http://schemas.microsoft.com/office/drawing/2014/main" id="{E5374A19-D6EA-BB4F-AD84-5AFE19F4EB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5853" y="276225"/>
            <a:ext cx="6879153" cy="857250"/>
          </a:xfrm>
        </p:spPr>
        <p:txBody>
          <a:bodyPr>
            <a:normAutofit/>
          </a:bodyPr>
          <a:lstStyle/>
          <a:p>
            <a:r>
              <a:rPr lang="en-US" altLang="en-US" sz="2700" dirty="0">
                <a:ea typeface="ＭＳ Ｐゴシック" panose="020B0600070205080204" pitchFamily="34" charset="-128"/>
              </a:rPr>
              <a:t>Demo of the Gale-Shapley Algorithm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University of California, Berkeley</a:t>
            </a:r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0626AF6-EA56-6B45-9748-2F29D4580A42}"/>
              </a:ext>
            </a:extLst>
          </p:cNvPr>
          <p:cNvGrpSpPr/>
          <p:nvPr/>
        </p:nvGrpSpPr>
        <p:grpSpPr>
          <a:xfrm>
            <a:off x="753486" y="1398977"/>
            <a:ext cx="7381520" cy="2078107"/>
            <a:chOff x="676389" y="1513238"/>
            <a:chExt cx="7381520" cy="2078107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AE509202-6AA6-A941-AD37-AF0A7544382A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318512" y="1513238"/>
              <a:ext cx="1338664" cy="37273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 baseline="0">
                  <a:solidFill>
                    <a:schemeClr val="accent3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r>
                <a:rPr lang="en-US" altLang="en-US" sz="2000" dirty="0">
                  <a:ea typeface="ＭＳ Ｐゴシック" panose="020B0600070205080204" pitchFamily="34" charset="-128"/>
                </a:rPr>
                <a:t>Bands                </a:t>
              </a: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E2581BAF-1E73-A94A-9910-ABC718641F3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5464107" y="1513238"/>
              <a:ext cx="1578950" cy="37273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 baseline="0">
                  <a:solidFill>
                    <a:schemeClr val="accent3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r>
                <a:rPr lang="en-US" altLang="en-US" sz="2000" dirty="0">
                  <a:ea typeface="ＭＳ Ｐゴシック" panose="020B0600070205080204" pitchFamily="34" charset="-128"/>
                </a:rPr>
                <a:t>Drummers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DC16E5C-AC1D-9D4E-BD67-8876B2C08EE1}"/>
                </a:ext>
              </a:extLst>
            </p:cNvPr>
            <p:cNvSpPr/>
            <p:nvPr/>
          </p:nvSpPr>
          <p:spPr>
            <a:xfrm>
              <a:off x="2753815" y="2003634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5BA8518-64CD-B34B-9BBE-BE8CFCD41E9A}"/>
                </a:ext>
              </a:extLst>
            </p:cNvPr>
            <p:cNvSpPr/>
            <p:nvPr/>
          </p:nvSpPr>
          <p:spPr>
            <a:xfrm>
              <a:off x="2753813" y="2658187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55CDEE6-67A9-0D41-BDBD-4E02C4D7890F}"/>
                </a:ext>
              </a:extLst>
            </p:cNvPr>
            <p:cNvSpPr/>
            <p:nvPr/>
          </p:nvSpPr>
          <p:spPr>
            <a:xfrm>
              <a:off x="2753813" y="3312741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3A50F41-3255-AC45-88EA-8CD8BDDAB4C4}"/>
                </a:ext>
              </a:extLst>
            </p:cNvPr>
            <p:cNvSpPr/>
            <p:nvPr/>
          </p:nvSpPr>
          <p:spPr>
            <a:xfrm>
              <a:off x="5930072" y="2003634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534F1FD-6DC5-EB43-9049-AB3DBE767500}"/>
                </a:ext>
              </a:extLst>
            </p:cNvPr>
            <p:cNvSpPr/>
            <p:nvPr/>
          </p:nvSpPr>
          <p:spPr>
            <a:xfrm>
              <a:off x="5930070" y="2658187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26CD9AC-DF90-4C4B-A43A-D939C8247FC5}"/>
                </a:ext>
              </a:extLst>
            </p:cNvPr>
            <p:cNvSpPr/>
            <p:nvPr/>
          </p:nvSpPr>
          <p:spPr>
            <a:xfrm>
              <a:off x="5930070" y="3312741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4D1F193-1F2C-1046-BF5F-475B24A61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389" y="1966982"/>
              <a:ext cx="1825186" cy="29799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8845117-7E56-DA43-A870-3EB868A4B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090" y="2638015"/>
              <a:ext cx="1825187" cy="297989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D084076-2697-6546-A485-24A7E9922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091" y="3272131"/>
              <a:ext cx="1825186" cy="29647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BFFB294-EBD3-4843-AE3C-9C3FAB929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76066" y="1986877"/>
              <a:ext cx="1681843" cy="28934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5573F0EF-581E-CD46-96F5-FB332D046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6066" y="2639805"/>
              <a:ext cx="1681843" cy="289349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07186EA-CFC5-9E4A-9BC8-56924C198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85229" y="3292025"/>
              <a:ext cx="1661794" cy="28590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3691B52E-13F8-6B45-9509-B68596654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34390" y="1949871"/>
              <a:ext cx="269236" cy="319094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1A428DA-069E-694A-BCD9-C0B805AA8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45446" y="2613239"/>
              <a:ext cx="269236" cy="319095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8237BE2-A0C9-A84B-AB7E-AEE9D6697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34390" y="3283647"/>
              <a:ext cx="269236" cy="307698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629CE966-9119-DB4C-9EF8-CB29476A0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14286" y="3272081"/>
              <a:ext cx="301296" cy="311015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E31DCE5-659C-5940-BF87-57B334541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16492" y="1919518"/>
              <a:ext cx="307598" cy="328105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ACB886B1-D556-8D41-9156-4A0C9FC4C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16492" y="2601048"/>
              <a:ext cx="317853" cy="328106"/>
            </a:xfrm>
            <a:prstGeom prst="rect">
              <a:avLst/>
            </a:prstGeom>
          </p:spPr>
        </p:pic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1219DE6-EB59-2941-8662-64940A3A2541}"/>
              </a:ext>
            </a:extLst>
          </p:cNvPr>
          <p:cNvCxnSpPr>
            <a:cxnSpLocks/>
          </p:cNvCxnSpPr>
          <p:nvPr/>
        </p:nvCxnSpPr>
        <p:spPr>
          <a:xfrm flipV="1">
            <a:off x="3578884" y="1995157"/>
            <a:ext cx="1874067" cy="7574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8F242D-5041-1144-81A5-112C75C660F7}"/>
              </a:ext>
            </a:extLst>
          </p:cNvPr>
          <p:cNvCxnSpPr>
            <a:cxnSpLocks/>
          </p:cNvCxnSpPr>
          <p:nvPr/>
        </p:nvCxnSpPr>
        <p:spPr>
          <a:xfrm flipV="1">
            <a:off x="3578883" y="2626470"/>
            <a:ext cx="1874067" cy="7574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136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>
            <a:extLst>
              <a:ext uri="{FF2B5EF4-FFF2-40B4-BE49-F238E27FC236}">
                <a16:creationId xmlns:a16="http://schemas.microsoft.com/office/drawing/2014/main" id="{E5374A19-D6EA-BB4F-AD84-5AFE19F4EB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5853" y="276225"/>
            <a:ext cx="6879153" cy="857250"/>
          </a:xfrm>
        </p:spPr>
        <p:txBody>
          <a:bodyPr>
            <a:normAutofit/>
          </a:bodyPr>
          <a:lstStyle/>
          <a:p>
            <a:r>
              <a:rPr lang="en-US" altLang="en-US" sz="2700" dirty="0">
                <a:ea typeface="ＭＳ Ｐゴシック" panose="020B0600070205080204" pitchFamily="34" charset="-128"/>
              </a:rPr>
              <a:t>Demo of the Gale-Shapley Algorithm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University of California, Berkeley</a:t>
            </a:r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0626AF6-EA56-6B45-9748-2F29D4580A42}"/>
              </a:ext>
            </a:extLst>
          </p:cNvPr>
          <p:cNvGrpSpPr/>
          <p:nvPr/>
        </p:nvGrpSpPr>
        <p:grpSpPr>
          <a:xfrm>
            <a:off x="753486" y="1398977"/>
            <a:ext cx="7381520" cy="2075688"/>
            <a:chOff x="676389" y="1513238"/>
            <a:chExt cx="7381520" cy="2078107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AE509202-6AA6-A941-AD37-AF0A7544382A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318512" y="1513238"/>
              <a:ext cx="1338664" cy="37273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 baseline="0">
                  <a:solidFill>
                    <a:schemeClr val="accent3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r>
                <a:rPr lang="en-US" altLang="en-US" sz="2000" dirty="0">
                  <a:ea typeface="ＭＳ Ｐゴシック" panose="020B0600070205080204" pitchFamily="34" charset="-128"/>
                </a:rPr>
                <a:t>Bands                </a:t>
              </a: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E2581BAF-1E73-A94A-9910-ABC718641F3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5464107" y="1513238"/>
              <a:ext cx="1578950" cy="37273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 baseline="0">
                  <a:solidFill>
                    <a:schemeClr val="accent3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r>
                <a:rPr lang="en-US" altLang="en-US" sz="2000" dirty="0">
                  <a:ea typeface="ＭＳ Ｐゴシック" panose="020B0600070205080204" pitchFamily="34" charset="-128"/>
                </a:rPr>
                <a:t>Drummers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DC16E5C-AC1D-9D4E-BD67-8876B2C08EE1}"/>
                </a:ext>
              </a:extLst>
            </p:cNvPr>
            <p:cNvSpPr/>
            <p:nvPr/>
          </p:nvSpPr>
          <p:spPr>
            <a:xfrm>
              <a:off x="2753815" y="2003634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5BA8518-64CD-B34B-9BBE-BE8CFCD41E9A}"/>
                </a:ext>
              </a:extLst>
            </p:cNvPr>
            <p:cNvSpPr/>
            <p:nvPr/>
          </p:nvSpPr>
          <p:spPr>
            <a:xfrm>
              <a:off x="2753813" y="2658187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55CDEE6-67A9-0D41-BDBD-4E02C4D7890F}"/>
                </a:ext>
              </a:extLst>
            </p:cNvPr>
            <p:cNvSpPr/>
            <p:nvPr/>
          </p:nvSpPr>
          <p:spPr>
            <a:xfrm>
              <a:off x="2753813" y="3312741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3A50F41-3255-AC45-88EA-8CD8BDDAB4C4}"/>
                </a:ext>
              </a:extLst>
            </p:cNvPr>
            <p:cNvSpPr/>
            <p:nvPr/>
          </p:nvSpPr>
          <p:spPr>
            <a:xfrm>
              <a:off x="5930072" y="2003634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534F1FD-6DC5-EB43-9049-AB3DBE767500}"/>
                </a:ext>
              </a:extLst>
            </p:cNvPr>
            <p:cNvSpPr/>
            <p:nvPr/>
          </p:nvSpPr>
          <p:spPr>
            <a:xfrm>
              <a:off x="5930070" y="2658187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26CD9AC-DF90-4C4B-A43A-D939C8247FC5}"/>
                </a:ext>
              </a:extLst>
            </p:cNvPr>
            <p:cNvSpPr/>
            <p:nvPr/>
          </p:nvSpPr>
          <p:spPr>
            <a:xfrm>
              <a:off x="5930070" y="3312741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4D1F193-1F2C-1046-BF5F-475B24A61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389" y="1966982"/>
              <a:ext cx="1825186" cy="29799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8845117-7E56-DA43-A870-3EB868A4B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090" y="2638015"/>
              <a:ext cx="1825187" cy="297989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D084076-2697-6546-A485-24A7E9922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091" y="3272131"/>
              <a:ext cx="1825186" cy="29647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BFFB294-EBD3-4843-AE3C-9C3FAB929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76066" y="1986877"/>
              <a:ext cx="1681843" cy="28934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5573F0EF-581E-CD46-96F5-FB332D046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6066" y="2639805"/>
              <a:ext cx="1681843" cy="289349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07186EA-CFC5-9E4A-9BC8-56924C198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85229" y="3292025"/>
              <a:ext cx="1661794" cy="28590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3691B52E-13F8-6B45-9509-B68596654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34390" y="1949871"/>
              <a:ext cx="269236" cy="319094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1A428DA-069E-694A-BCD9-C0B805AA8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45446" y="2613239"/>
              <a:ext cx="269236" cy="319095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8237BE2-A0C9-A84B-AB7E-AEE9D6697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34390" y="3283647"/>
              <a:ext cx="269236" cy="307698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629CE966-9119-DB4C-9EF8-CB29476A0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14286" y="3272081"/>
              <a:ext cx="301296" cy="311015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E31DCE5-659C-5940-BF87-57B334541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16492" y="1919518"/>
              <a:ext cx="307598" cy="328105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ACB886B1-D556-8D41-9156-4A0C9FC4C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16492" y="2601048"/>
              <a:ext cx="317853" cy="328106"/>
            </a:xfrm>
            <a:prstGeom prst="rect">
              <a:avLst/>
            </a:prstGeom>
          </p:spPr>
        </p:pic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1219DE6-EB59-2941-8662-64940A3A2541}"/>
              </a:ext>
            </a:extLst>
          </p:cNvPr>
          <p:cNvCxnSpPr>
            <a:cxnSpLocks/>
          </p:cNvCxnSpPr>
          <p:nvPr/>
        </p:nvCxnSpPr>
        <p:spPr>
          <a:xfrm flipV="1">
            <a:off x="3578884" y="1995157"/>
            <a:ext cx="1874067" cy="7574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8F242D-5041-1144-81A5-112C75C660F7}"/>
              </a:ext>
            </a:extLst>
          </p:cNvPr>
          <p:cNvCxnSpPr>
            <a:cxnSpLocks/>
          </p:cNvCxnSpPr>
          <p:nvPr/>
        </p:nvCxnSpPr>
        <p:spPr>
          <a:xfrm flipV="1">
            <a:off x="3578883" y="2626470"/>
            <a:ext cx="1874067" cy="7574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14C858-17B4-A642-B927-EBD64B1DCDCD}"/>
              </a:ext>
            </a:extLst>
          </p:cNvPr>
          <p:cNvCxnSpPr>
            <a:cxnSpLocks/>
          </p:cNvCxnSpPr>
          <p:nvPr/>
        </p:nvCxnSpPr>
        <p:spPr>
          <a:xfrm flipV="1">
            <a:off x="3578883" y="2668739"/>
            <a:ext cx="1874067" cy="649934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446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2DA84840-DD81-004E-B02B-A58966BD8B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33525" y="387803"/>
            <a:ext cx="6172200" cy="857250"/>
          </a:xfrm>
        </p:spPr>
        <p:txBody>
          <a:bodyPr/>
          <a:lstStyle/>
          <a:p>
            <a:r>
              <a:rPr lang="en-US" altLang="en-US" sz="2700" dirty="0">
                <a:ea typeface="ＭＳ Ｐゴシック" panose="020B0600070205080204" pitchFamily="34" charset="-128"/>
              </a:rPr>
              <a:t>DS 102</a:t>
            </a:r>
          </a:p>
        </p:txBody>
      </p:sp>
      <p:sp>
        <p:nvSpPr>
          <p:cNvPr id="8194" name="Content Placeholder 2">
            <a:extLst>
              <a:ext uri="{FF2B5EF4-FFF2-40B4-BE49-F238E27FC236}">
                <a16:creationId xmlns:a16="http://schemas.microsoft.com/office/drawing/2014/main" id="{04E4A42A-121A-FE4B-BDB3-A05846416D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66850" y="1473652"/>
            <a:ext cx="6309596" cy="292484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Unusually, this course will focus more on decision making and less on pattern recognition</a:t>
            </a:r>
          </a:p>
          <a:p>
            <a:pPr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Decision-oriented topics that we’ll cover include </a:t>
            </a:r>
            <a:r>
              <a:rPr lang="en-US" altLang="en-US" sz="1800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false-discovery rate control</a:t>
            </a:r>
            <a:r>
              <a:rPr lang="en-US" altLang="en-US" sz="1800" dirty="0">
                <a:ea typeface="ＭＳ Ｐゴシック" panose="020B0600070205080204" pitchFamily="34" charset="-128"/>
              </a:rPr>
              <a:t>, </a:t>
            </a:r>
            <a:r>
              <a:rPr lang="en-US" altLang="en-US" sz="1800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bandit algorithms</a:t>
            </a:r>
            <a:r>
              <a:rPr lang="en-US" altLang="en-US" sz="1800" dirty="0">
                <a:ea typeface="ＭＳ Ｐゴシック" panose="020B0600070205080204" pitchFamily="34" charset="-128"/>
              </a:rPr>
              <a:t>, </a:t>
            </a:r>
            <a:r>
              <a:rPr lang="en-US" altLang="en-US" sz="1800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causal inference</a:t>
            </a:r>
            <a:r>
              <a:rPr lang="en-US" altLang="en-US" sz="1800" dirty="0">
                <a:ea typeface="ＭＳ Ｐゴシック" panose="020B0600070205080204" pitchFamily="34" charset="-128"/>
              </a:rPr>
              <a:t>, </a:t>
            </a:r>
            <a:r>
              <a:rPr lang="en-US" altLang="en-US" sz="1800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matching markets</a:t>
            </a:r>
            <a:r>
              <a:rPr lang="en-US" altLang="en-US" sz="1800" dirty="0">
                <a:ea typeface="ＭＳ Ｐゴシック" panose="020B0600070205080204" pitchFamily="34" charset="-128"/>
              </a:rPr>
              <a:t>, and </a:t>
            </a:r>
            <a:r>
              <a:rPr lang="en-US" altLang="en-US" sz="1800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reinforcement learning</a:t>
            </a:r>
          </a:p>
          <a:p>
            <a:pPr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We’re trying to prepare you for the next wave, not the preceding wave!</a:t>
            </a:r>
          </a:p>
          <a:p>
            <a:pPr lvl="1">
              <a:lnSpc>
                <a:spcPct val="90000"/>
              </a:lnSpc>
            </a:pPr>
            <a:endParaRPr lang="en-US" altLang="en-US" sz="1400" dirty="0"/>
          </a:p>
          <a:p>
            <a:pPr>
              <a:lnSpc>
                <a:spcPct val="90000"/>
              </a:lnSpc>
              <a:buFontTx/>
              <a:buNone/>
            </a:pPr>
            <a:endParaRPr lang="en-US" altLang="en-US" sz="1800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1C6944-A673-7A45-97AF-690DEEC173AD}"/>
              </a:ext>
            </a:extLst>
          </p:cNvPr>
          <p:cNvSpPr/>
          <p:nvPr/>
        </p:nvSpPr>
        <p:spPr>
          <a:xfrm>
            <a:off x="3391624" y="0"/>
            <a:ext cx="6928034" cy="5078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7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(A Lecture 1 Slide)</a:t>
            </a:r>
          </a:p>
        </p:txBody>
      </p:sp>
    </p:spTree>
    <p:extLst>
      <p:ext uri="{BB962C8B-B14F-4D97-AF65-F5344CB8AC3E}">
        <p14:creationId xmlns:p14="http://schemas.microsoft.com/office/powerpoint/2010/main" val="203578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>
            <a:extLst>
              <a:ext uri="{FF2B5EF4-FFF2-40B4-BE49-F238E27FC236}">
                <a16:creationId xmlns:a16="http://schemas.microsoft.com/office/drawing/2014/main" id="{E5374A19-D6EA-BB4F-AD84-5AFE19F4EB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5853" y="276225"/>
            <a:ext cx="6879153" cy="857250"/>
          </a:xfrm>
        </p:spPr>
        <p:txBody>
          <a:bodyPr>
            <a:normAutofit/>
          </a:bodyPr>
          <a:lstStyle/>
          <a:p>
            <a:r>
              <a:rPr lang="en-US" altLang="en-US" sz="2700" dirty="0">
                <a:ea typeface="ＭＳ Ｐゴシック" panose="020B0600070205080204" pitchFamily="34" charset="-128"/>
              </a:rPr>
              <a:t>Demo of the Gale-Shapley Algorithm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University of California, Berkeley</a:t>
            </a:r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0626AF6-EA56-6B45-9748-2F29D4580A42}"/>
              </a:ext>
            </a:extLst>
          </p:cNvPr>
          <p:cNvGrpSpPr/>
          <p:nvPr/>
        </p:nvGrpSpPr>
        <p:grpSpPr>
          <a:xfrm>
            <a:off x="753486" y="1398977"/>
            <a:ext cx="7381520" cy="2075688"/>
            <a:chOff x="676389" y="1513238"/>
            <a:chExt cx="7381520" cy="2078107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AE509202-6AA6-A941-AD37-AF0A7544382A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318512" y="1513238"/>
              <a:ext cx="1338664" cy="37273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 baseline="0">
                  <a:solidFill>
                    <a:schemeClr val="accent3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r>
                <a:rPr lang="en-US" altLang="en-US" sz="2000" dirty="0">
                  <a:ea typeface="ＭＳ Ｐゴシック" panose="020B0600070205080204" pitchFamily="34" charset="-128"/>
                </a:rPr>
                <a:t>Bands                </a:t>
              </a: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E2581BAF-1E73-A94A-9910-ABC718641F3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5464107" y="1513238"/>
              <a:ext cx="1578950" cy="37273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 baseline="0">
                  <a:solidFill>
                    <a:schemeClr val="accent3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r>
                <a:rPr lang="en-US" altLang="en-US" sz="2000" dirty="0">
                  <a:ea typeface="ＭＳ Ｐゴシック" panose="020B0600070205080204" pitchFamily="34" charset="-128"/>
                </a:rPr>
                <a:t>Drummers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DC16E5C-AC1D-9D4E-BD67-8876B2C08EE1}"/>
                </a:ext>
              </a:extLst>
            </p:cNvPr>
            <p:cNvSpPr/>
            <p:nvPr/>
          </p:nvSpPr>
          <p:spPr>
            <a:xfrm>
              <a:off x="2753815" y="2003634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5BA8518-64CD-B34B-9BBE-BE8CFCD41E9A}"/>
                </a:ext>
              </a:extLst>
            </p:cNvPr>
            <p:cNvSpPr/>
            <p:nvPr/>
          </p:nvSpPr>
          <p:spPr>
            <a:xfrm>
              <a:off x="2753813" y="2658187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55CDEE6-67A9-0D41-BDBD-4E02C4D7890F}"/>
                </a:ext>
              </a:extLst>
            </p:cNvPr>
            <p:cNvSpPr/>
            <p:nvPr/>
          </p:nvSpPr>
          <p:spPr>
            <a:xfrm>
              <a:off x="2753813" y="3312741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3A50F41-3255-AC45-88EA-8CD8BDDAB4C4}"/>
                </a:ext>
              </a:extLst>
            </p:cNvPr>
            <p:cNvSpPr/>
            <p:nvPr/>
          </p:nvSpPr>
          <p:spPr>
            <a:xfrm>
              <a:off x="5930072" y="2003634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534F1FD-6DC5-EB43-9049-AB3DBE767500}"/>
                </a:ext>
              </a:extLst>
            </p:cNvPr>
            <p:cNvSpPr/>
            <p:nvPr/>
          </p:nvSpPr>
          <p:spPr>
            <a:xfrm>
              <a:off x="5930070" y="2658187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26CD9AC-DF90-4C4B-A43A-D939C8247FC5}"/>
                </a:ext>
              </a:extLst>
            </p:cNvPr>
            <p:cNvSpPr/>
            <p:nvPr/>
          </p:nvSpPr>
          <p:spPr>
            <a:xfrm>
              <a:off x="5930070" y="3312741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4D1F193-1F2C-1046-BF5F-475B24A61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389" y="1966982"/>
              <a:ext cx="1825186" cy="29799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8845117-7E56-DA43-A870-3EB868A4B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090" y="2638015"/>
              <a:ext cx="1825187" cy="297989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D084076-2697-6546-A485-24A7E9922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091" y="3272131"/>
              <a:ext cx="1825186" cy="29647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BFFB294-EBD3-4843-AE3C-9C3FAB929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76066" y="1986877"/>
              <a:ext cx="1681843" cy="28934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5573F0EF-581E-CD46-96F5-FB332D046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6066" y="2639805"/>
              <a:ext cx="1681843" cy="289349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07186EA-CFC5-9E4A-9BC8-56924C198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85229" y="3292025"/>
              <a:ext cx="1661794" cy="28590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3691B52E-13F8-6B45-9509-B68596654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34390" y="1949871"/>
              <a:ext cx="269236" cy="319094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1A428DA-069E-694A-BCD9-C0B805AA8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45446" y="2613239"/>
              <a:ext cx="269236" cy="319095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8237BE2-A0C9-A84B-AB7E-AEE9D6697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34390" y="3283647"/>
              <a:ext cx="269236" cy="307698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629CE966-9119-DB4C-9EF8-CB29476A0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14286" y="3272081"/>
              <a:ext cx="301296" cy="311015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E31DCE5-659C-5940-BF87-57B334541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16492" y="1919518"/>
              <a:ext cx="307598" cy="328105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ACB886B1-D556-8D41-9156-4A0C9FC4C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16492" y="2601048"/>
              <a:ext cx="317853" cy="328106"/>
            </a:xfrm>
            <a:prstGeom prst="rect">
              <a:avLst/>
            </a:prstGeom>
          </p:spPr>
        </p:pic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1219DE6-EB59-2941-8662-64940A3A2541}"/>
              </a:ext>
            </a:extLst>
          </p:cNvPr>
          <p:cNvCxnSpPr>
            <a:cxnSpLocks/>
          </p:cNvCxnSpPr>
          <p:nvPr/>
        </p:nvCxnSpPr>
        <p:spPr>
          <a:xfrm flipV="1">
            <a:off x="3578884" y="1995157"/>
            <a:ext cx="1874067" cy="7574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8F242D-5041-1144-81A5-112C75C660F7}"/>
              </a:ext>
            </a:extLst>
          </p:cNvPr>
          <p:cNvCxnSpPr>
            <a:cxnSpLocks/>
          </p:cNvCxnSpPr>
          <p:nvPr/>
        </p:nvCxnSpPr>
        <p:spPr>
          <a:xfrm flipV="1">
            <a:off x="3578883" y="2626470"/>
            <a:ext cx="1874067" cy="7574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14C858-17B4-A642-B927-EBD64B1DCDCD}"/>
              </a:ext>
            </a:extLst>
          </p:cNvPr>
          <p:cNvCxnSpPr>
            <a:cxnSpLocks/>
          </p:cNvCxnSpPr>
          <p:nvPr/>
        </p:nvCxnSpPr>
        <p:spPr>
          <a:xfrm flipV="1">
            <a:off x="3578883" y="2668739"/>
            <a:ext cx="1874067" cy="649934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61D7A4F-D3E0-0841-BEF6-5AE181963BD4}"/>
              </a:ext>
            </a:extLst>
          </p:cNvPr>
          <p:cNvSpPr txBox="1"/>
          <p:nvPr/>
        </p:nvSpPr>
        <p:spPr>
          <a:xfrm>
            <a:off x="3947283" y="3937095"/>
            <a:ext cx="11448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rejects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4B658DC-8395-A249-8E31-B7EDC80CD3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75346" y="3977150"/>
            <a:ext cx="317853" cy="32772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4307386-CECE-6345-B11F-A1125F7A98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6232" y="3996989"/>
            <a:ext cx="269236" cy="31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183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>
            <a:extLst>
              <a:ext uri="{FF2B5EF4-FFF2-40B4-BE49-F238E27FC236}">
                <a16:creationId xmlns:a16="http://schemas.microsoft.com/office/drawing/2014/main" id="{E5374A19-D6EA-BB4F-AD84-5AFE19F4EB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5853" y="276225"/>
            <a:ext cx="6879153" cy="857250"/>
          </a:xfrm>
        </p:spPr>
        <p:txBody>
          <a:bodyPr>
            <a:normAutofit/>
          </a:bodyPr>
          <a:lstStyle/>
          <a:p>
            <a:r>
              <a:rPr lang="en-US" altLang="en-US" sz="2700" dirty="0">
                <a:ea typeface="ＭＳ Ｐゴシック" panose="020B0600070205080204" pitchFamily="34" charset="-128"/>
              </a:rPr>
              <a:t>Demo of the Gale-Shapley Algorithm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University of California, Berkeley</a:t>
            </a:r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0626AF6-EA56-6B45-9748-2F29D4580A42}"/>
              </a:ext>
            </a:extLst>
          </p:cNvPr>
          <p:cNvGrpSpPr/>
          <p:nvPr/>
        </p:nvGrpSpPr>
        <p:grpSpPr>
          <a:xfrm>
            <a:off x="753486" y="1398977"/>
            <a:ext cx="7381520" cy="2075688"/>
            <a:chOff x="676389" y="1513238"/>
            <a:chExt cx="7381520" cy="2078107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AE509202-6AA6-A941-AD37-AF0A7544382A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318512" y="1513238"/>
              <a:ext cx="1338664" cy="37273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 baseline="0">
                  <a:solidFill>
                    <a:schemeClr val="accent3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r>
                <a:rPr lang="en-US" altLang="en-US" sz="2000" dirty="0">
                  <a:ea typeface="ＭＳ Ｐゴシック" panose="020B0600070205080204" pitchFamily="34" charset="-128"/>
                </a:rPr>
                <a:t>Bands                </a:t>
              </a: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E2581BAF-1E73-A94A-9910-ABC718641F3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5464107" y="1513238"/>
              <a:ext cx="1578950" cy="37273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 baseline="0">
                  <a:solidFill>
                    <a:schemeClr val="accent3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r>
                <a:rPr lang="en-US" altLang="en-US" sz="2000" dirty="0">
                  <a:ea typeface="ＭＳ Ｐゴシック" panose="020B0600070205080204" pitchFamily="34" charset="-128"/>
                </a:rPr>
                <a:t>Drummers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DC16E5C-AC1D-9D4E-BD67-8876B2C08EE1}"/>
                </a:ext>
              </a:extLst>
            </p:cNvPr>
            <p:cNvSpPr/>
            <p:nvPr/>
          </p:nvSpPr>
          <p:spPr>
            <a:xfrm>
              <a:off x="2753815" y="2003634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5BA8518-64CD-B34B-9BBE-BE8CFCD41E9A}"/>
                </a:ext>
              </a:extLst>
            </p:cNvPr>
            <p:cNvSpPr/>
            <p:nvPr/>
          </p:nvSpPr>
          <p:spPr>
            <a:xfrm>
              <a:off x="2753813" y="2658187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55CDEE6-67A9-0D41-BDBD-4E02C4D7890F}"/>
                </a:ext>
              </a:extLst>
            </p:cNvPr>
            <p:cNvSpPr/>
            <p:nvPr/>
          </p:nvSpPr>
          <p:spPr>
            <a:xfrm>
              <a:off x="2753813" y="3312741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3A50F41-3255-AC45-88EA-8CD8BDDAB4C4}"/>
                </a:ext>
              </a:extLst>
            </p:cNvPr>
            <p:cNvSpPr/>
            <p:nvPr/>
          </p:nvSpPr>
          <p:spPr>
            <a:xfrm>
              <a:off x="5930072" y="2003634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534F1FD-6DC5-EB43-9049-AB3DBE767500}"/>
                </a:ext>
              </a:extLst>
            </p:cNvPr>
            <p:cNvSpPr/>
            <p:nvPr/>
          </p:nvSpPr>
          <p:spPr>
            <a:xfrm>
              <a:off x="5930070" y="2658187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26CD9AC-DF90-4C4B-A43A-D939C8247FC5}"/>
                </a:ext>
              </a:extLst>
            </p:cNvPr>
            <p:cNvSpPr/>
            <p:nvPr/>
          </p:nvSpPr>
          <p:spPr>
            <a:xfrm>
              <a:off x="5930070" y="3312741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4D1F193-1F2C-1046-BF5F-475B24A61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389" y="1966982"/>
              <a:ext cx="1825186" cy="29799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8845117-7E56-DA43-A870-3EB868A4B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090" y="2638015"/>
              <a:ext cx="1825187" cy="297989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D084076-2697-6546-A485-24A7E9922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091" y="3272131"/>
              <a:ext cx="1825186" cy="29647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BFFB294-EBD3-4843-AE3C-9C3FAB929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76066" y="1986877"/>
              <a:ext cx="1681843" cy="28934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5573F0EF-581E-CD46-96F5-FB332D046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6066" y="2639805"/>
              <a:ext cx="1681843" cy="289349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07186EA-CFC5-9E4A-9BC8-56924C198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85229" y="3292025"/>
              <a:ext cx="1661794" cy="28590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3691B52E-13F8-6B45-9509-B68596654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34390" y="1949871"/>
              <a:ext cx="269236" cy="319094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1A428DA-069E-694A-BCD9-C0B805AA8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45446" y="2613239"/>
              <a:ext cx="269236" cy="319095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8237BE2-A0C9-A84B-AB7E-AEE9D6697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34390" y="3283647"/>
              <a:ext cx="269236" cy="307698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629CE966-9119-DB4C-9EF8-CB29476A0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14286" y="3272081"/>
              <a:ext cx="301296" cy="311015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E31DCE5-659C-5940-BF87-57B334541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16492" y="1919518"/>
              <a:ext cx="307598" cy="328105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ACB886B1-D556-8D41-9156-4A0C9FC4C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16492" y="2601048"/>
              <a:ext cx="317853" cy="328106"/>
            </a:xfrm>
            <a:prstGeom prst="rect">
              <a:avLst/>
            </a:prstGeom>
          </p:spPr>
        </p:pic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1219DE6-EB59-2941-8662-64940A3A2541}"/>
              </a:ext>
            </a:extLst>
          </p:cNvPr>
          <p:cNvCxnSpPr>
            <a:cxnSpLocks/>
          </p:cNvCxnSpPr>
          <p:nvPr/>
        </p:nvCxnSpPr>
        <p:spPr>
          <a:xfrm flipV="1">
            <a:off x="3578884" y="1995157"/>
            <a:ext cx="1874067" cy="7574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14C858-17B4-A642-B927-EBD64B1DCDCD}"/>
              </a:ext>
            </a:extLst>
          </p:cNvPr>
          <p:cNvCxnSpPr>
            <a:cxnSpLocks/>
          </p:cNvCxnSpPr>
          <p:nvPr/>
        </p:nvCxnSpPr>
        <p:spPr>
          <a:xfrm flipV="1">
            <a:off x="3578883" y="2668739"/>
            <a:ext cx="1874067" cy="649934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281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>
            <a:extLst>
              <a:ext uri="{FF2B5EF4-FFF2-40B4-BE49-F238E27FC236}">
                <a16:creationId xmlns:a16="http://schemas.microsoft.com/office/drawing/2014/main" id="{E5374A19-D6EA-BB4F-AD84-5AFE19F4EB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5853" y="276225"/>
            <a:ext cx="6879153" cy="857250"/>
          </a:xfrm>
        </p:spPr>
        <p:txBody>
          <a:bodyPr>
            <a:normAutofit/>
          </a:bodyPr>
          <a:lstStyle/>
          <a:p>
            <a:r>
              <a:rPr lang="en-US" altLang="en-US" sz="2700" dirty="0">
                <a:ea typeface="ＭＳ Ｐゴシック" panose="020B0600070205080204" pitchFamily="34" charset="-128"/>
              </a:rPr>
              <a:t>Demo of the Gale-Shapley Algorithm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University of California, Berkeley</a:t>
            </a:r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0626AF6-EA56-6B45-9748-2F29D4580A42}"/>
              </a:ext>
            </a:extLst>
          </p:cNvPr>
          <p:cNvGrpSpPr/>
          <p:nvPr/>
        </p:nvGrpSpPr>
        <p:grpSpPr>
          <a:xfrm>
            <a:off x="753486" y="1398977"/>
            <a:ext cx="7381520" cy="2075688"/>
            <a:chOff x="676389" y="1513238"/>
            <a:chExt cx="7381520" cy="2078107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AE509202-6AA6-A941-AD37-AF0A7544382A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318512" y="1513238"/>
              <a:ext cx="1338664" cy="37273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 baseline="0">
                  <a:solidFill>
                    <a:schemeClr val="accent3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r>
                <a:rPr lang="en-US" altLang="en-US" sz="2000" dirty="0">
                  <a:ea typeface="ＭＳ Ｐゴシック" panose="020B0600070205080204" pitchFamily="34" charset="-128"/>
                </a:rPr>
                <a:t>Bands                </a:t>
              </a: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E2581BAF-1E73-A94A-9910-ABC718641F3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5464107" y="1513238"/>
              <a:ext cx="1578950" cy="37273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 baseline="0">
                  <a:solidFill>
                    <a:schemeClr val="accent3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r>
                <a:rPr lang="en-US" altLang="en-US" sz="2000" dirty="0">
                  <a:ea typeface="ＭＳ Ｐゴシック" panose="020B0600070205080204" pitchFamily="34" charset="-128"/>
                </a:rPr>
                <a:t>Drummers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DC16E5C-AC1D-9D4E-BD67-8876B2C08EE1}"/>
                </a:ext>
              </a:extLst>
            </p:cNvPr>
            <p:cNvSpPr/>
            <p:nvPr/>
          </p:nvSpPr>
          <p:spPr>
            <a:xfrm>
              <a:off x="2753815" y="2003634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5BA8518-64CD-B34B-9BBE-BE8CFCD41E9A}"/>
                </a:ext>
              </a:extLst>
            </p:cNvPr>
            <p:cNvSpPr/>
            <p:nvPr/>
          </p:nvSpPr>
          <p:spPr>
            <a:xfrm>
              <a:off x="2753813" y="2658187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55CDEE6-67A9-0D41-BDBD-4E02C4D7890F}"/>
                </a:ext>
              </a:extLst>
            </p:cNvPr>
            <p:cNvSpPr/>
            <p:nvPr/>
          </p:nvSpPr>
          <p:spPr>
            <a:xfrm>
              <a:off x="2753813" y="3312741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3A50F41-3255-AC45-88EA-8CD8BDDAB4C4}"/>
                </a:ext>
              </a:extLst>
            </p:cNvPr>
            <p:cNvSpPr/>
            <p:nvPr/>
          </p:nvSpPr>
          <p:spPr>
            <a:xfrm>
              <a:off x="5930072" y="2003634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534F1FD-6DC5-EB43-9049-AB3DBE767500}"/>
                </a:ext>
              </a:extLst>
            </p:cNvPr>
            <p:cNvSpPr/>
            <p:nvPr/>
          </p:nvSpPr>
          <p:spPr>
            <a:xfrm>
              <a:off x="5930070" y="2658187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26CD9AC-DF90-4C4B-A43A-D939C8247FC5}"/>
                </a:ext>
              </a:extLst>
            </p:cNvPr>
            <p:cNvSpPr/>
            <p:nvPr/>
          </p:nvSpPr>
          <p:spPr>
            <a:xfrm>
              <a:off x="5930070" y="3312741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4D1F193-1F2C-1046-BF5F-475B24A61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389" y="1966982"/>
              <a:ext cx="1825186" cy="29799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8845117-7E56-DA43-A870-3EB868A4B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090" y="2638015"/>
              <a:ext cx="1825187" cy="297989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D084076-2697-6546-A485-24A7E9922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091" y="3272131"/>
              <a:ext cx="1825186" cy="29647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BFFB294-EBD3-4843-AE3C-9C3FAB929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76066" y="1986877"/>
              <a:ext cx="1681843" cy="28934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5573F0EF-581E-CD46-96F5-FB332D046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6066" y="2639805"/>
              <a:ext cx="1681843" cy="289349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07186EA-CFC5-9E4A-9BC8-56924C198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85229" y="3292025"/>
              <a:ext cx="1661794" cy="28590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3691B52E-13F8-6B45-9509-B68596654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34390" y="1949871"/>
              <a:ext cx="269236" cy="319094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1A428DA-069E-694A-BCD9-C0B805AA8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45446" y="2613239"/>
              <a:ext cx="269236" cy="319095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8237BE2-A0C9-A84B-AB7E-AEE9D6697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34390" y="3283647"/>
              <a:ext cx="269236" cy="307698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629CE966-9119-DB4C-9EF8-CB29476A0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14286" y="3272081"/>
              <a:ext cx="301296" cy="311015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E31DCE5-659C-5940-BF87-57B334541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16492" y="1919518"/>
              <a:ext cx="307598" cy="328105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ACB886B1-D556-8D41-9156-4A0C9FC4C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16492" y="2601048"/>
              <a:ext cx="317853" cy="328106"/>
            </a:xfrm>
            <a:prstGeom prst="rect">
              <a:avLst/>
            </a:prstGeom>
          </p:spPr>
        </p:pic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1219DE6-EB59-2941-8662-64940A3A2541}"/>
              </a:ext>
            </a:extLst>
          </p:cNvPr>
          <p:cNvCxnSpPr>
            <a:cxnSpLocks/>
          </p:cNvCxnSpPr>
          <p:nvPr/>
        </p:nvCxnSpPr>
        <p:spPr>
          <a:xfrm flipV="1">
            <a:off x="3578884" y="1995157"/>
            <a:ext cx="1874067" cy="7574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14C858-17B4-A642-B927-EBD64B1DCDCD}"/>
              </a:ext>
            </a:extLst>
          </p:cNvPr>
          <p:cNvCxnSpPr>
            <a:cxnSpLocks/>
          </p:cNvCxnSpPr>
          <p:nvPr/>
        </p:nvCxnSpPr>
        <p:spPr>
          <a:xfrm flipV="1">
            <a:off x="3578883" y="2668739"/>
            <a:ext cx="1874067" cy="649934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E427074-9073-7A4B-8D77-1E48A2275F98}"/>
              </a:ext>
            </a:extLst>
          </p:cNvPr>
          <p:cNvCxnSpPr>
            <a:cxnSpLocks/>
          </p:cNvCxnSpPr>
          <p:nvPr/>
        </p:nvCxnSpPr>
        <p:spPr>
          <a:xfrm flipH="1" flipV="1">
            <a:off x="3587504" y="2690087"/>
            <a:ext cx="1874067" cy="649934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397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>
            <a:extLst>
              <a:ext uri="{FF2B5EF4-FFF2-40B4-BE49-F238E27FC236}">
                <a16:creationId xmlns:a16="http://schemas.microsoft.com/office/drawing/2014/main" id="{E5374A19-D6EA-BB4F-AD84-5AFE19F4EB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29796" y="-20640"/>
            <a:ext cx="7299672" cy="857250"/>
          </a:xfrm>
        </p:spPr>
        <p:txBody>
          <a:bodyPr>
            <a:normAutofit/>
          </a:bodyPr>
          <a:lstStyle/>
          <a:p>
            <a:r>
              <a:rPr lang="en-US" altLang="en-US" sz="2700" dirty="0">
                <a:ea typeface="ＭＳ Ｐゴシック" panose="020B0600070205080204" pitchFamily="34" charset="-128"/>
              </a:rPr>
              <a:t>The GS Algorithm Finds Stable Matches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University of California, Berkeley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9DCD674-2157-A044-81DC-D41DBF2CD0F3}"/>
              </a:ext>
            </a:extLst>
          </p:cNvPr>
          <p:cNvSpPr txBox="1">
            <a:spLocks noChangeArrowheads="1"/>
          </p:cNvSpPr>
          <p:nvPr/>
        </p:nvSpPr>
        <p:spPr>
          <a:xfrm>
            <a:off x="829796" y="869503"/>
            <a:ext cx="7484408" cy="639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b="1" dirty="0">
                <a:solidFill>
                  <a:schemeClr val="bg2">
                    <a:lumMod val="50000"/>
                  </a:schemeClr>
                </a:solidFill>
                <a:ea typeface="ＭＳ Ｐゴシック" panose="020B0600070205080204" pitchFamily="34" charset="-128"/>
              </a:rPr>
              <a:t>Claim:</a:t>
            </a:r>
            <a:r>
              <a:rPr lang="en-US" altLang="en-US" sz="1800" dirty="0">
                <a:ea typeface="ＭＳ Ｐゴシック" panose="020B0600070205080204" pitchFamily="34" charset="-128"/>
              </a:rPr>
              <a:t> the GS algorithm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always</a:t>
            </a:r>
            <a:r>
              <a:rPr lang="en-US" altLang="en-US" sz="1800" dirty="0">
                <a:ea typeface="ＭＳ Ｐゴシック" panose="020B0600070205080204" pitchFamily="34" charset="-128"/>
              </a:rPr>
              <a:t> outputs a stable matching,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regardless of the problem instance.  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DFAB8E0F-AD8C-AD47-8D9A-B1935AE32C93}"/>
              </a:ext>
            </a:extLst>
          </p:cNvPr>
          <p:cNvSpPr txBox="1">
            <a:spLocks noChangeArrowheads="1"/>
          </p:cNvSpPr>
          <p:nvPr/>
        </p:nvSpPr>
        <p:spPr>
          <a:xfrm>
            <a:off x="829796" y="1542390"/>
            <a:ext cx="7670824" cy="32452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US" sz="1800" b="1" dirty="0">
                <a:solidFill>
                  <a:schemeClr val="bg2">
                    <a:lumMod val="50000"/>
                  </a:schemeClr>
                </a:solidFill>
                <a:ea typeface="ＭＳ Ｐゴシック" panose="020B0600070205080204" pitchFamily="34" charset="-128"/>
              </a:rPr>
              <a:t>Proof: </a:t>
            </a:r>
            <a:r>
              <a:rPr lang="en-US" altLang="en-US" sz="1800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there can be at most (number of bands) x (number of drummers) proposals, so the algorithm will terminate.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altLang="en-US" sz="1800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     We must show that there are no unstable pairs </a:t>
            </a:r>
            <a:r>
              <a:rPr lang="en-US" altLang="en-US" sz="18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(b, d)</a:t>
            </a:r>
            <a:r>
              <a:rPr lang="en-US" altLang="en-US" sz="1800" b="1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1800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in the output matching </a:t>
            </a:r>
            <a:r>
              <a:rPr lang="en-US" altLang="en-US" sz="1800" b="1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M</a:t>
            </a:r>
            <a:r>
              <a:rPr lang="en-US" altLang="en-US" sz="1800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. 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altLang="en-US" sz="1800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     Let </a:t>
            </a:r>
            <a:r>
              <a:rPr lang="en-US" altLang="en-US" sz="1800" b="1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(b, d) </a:t>
            </a:r>
            <a:r>
              <a:rPr lang="en-US" altLang="en-US" sz="1800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be a pair not in </a:t>
            </a:r>
            <a:r>
              <a:rPr lang="en-US" altLang="en-US" sz="1800" b="1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M</a:t>
            </a:r>
            <a:r>
              <a:rPr lang="en-US" altLang="en-US" sz="1800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. 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altLang="en-US" sz="1800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     </a:t>
            </a:r>
            <a:r>
              <a:rPr lang="en-US" altLang="en-US" sz="1800" b="1" dirty="0">
                <a:solidFill>
                  <a:schemeClr val="bg2">
                    <a:lumMod val="50000"/>
                  </a:schemeClr>
                </a:solidFill>
                <a:ea typeface="ＭＳ Ｐゴシック" panose="020B0600070205080204" pitchFamily="34" charset="-128"/>
              </a:rPr>
              <a:t>Case 1</a:t>
            </a:r>
            <a:r>
              <a:rPr lang="en-US" altLang="en-US" sz="1800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. If </a:t>
            </a:r>
            <a:r>
              <a:rPr lang="en-US" altLang="en-US" sz="1800" b="1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b</a:t>
            </a:r>
            <a:r>
              <a:rPr lang="en-US" altLang="en-US" sz="1800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 never proposed to </a:t>
            </a:r>
            <a:r>
              <a:rPr lang="en-US" altLang="en-US" sz="1800" b="1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d</a:t>
            </a:r>
            <a:r>
              <a:rPr lang="en-US" altLang="en-US" sz="1800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, then </a:t>
            </a:r>
            <a:r>
              <a:rPr lang="en-US" altLang="en-US" sz="1800" b="1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b</a:t>
            </a:r>
            <a:r>
              <a:rPr lang="en-US" altLang="en-US" sz="1800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 prefers its match in </a:t>
            </a:r>
            <a:r>
              <a:rPr lang="en-US" altLang="en-US" sz="1800" b="1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M</a:t>
            </a:r>
            <a:r>
              <a:rPr lang="en-US" altLang="en-US" sz="1800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 over </a:t>
            </a:r>
            <a:r>
              <a:rPr lang="en-US" altLang="en-US" sz="1800" b="1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d,</a:t>
            </a:r>
            <a:r>
              <a:rPr lang="en-US" altLang="en-US" sz="1800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 because </a:t>
            </a:r>
            <a:r>
              <a:rPr lang="en-US" altLang="en-US" sz="1800" b="1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b</a:t>
            </a:r>
            <a:r>
              <a:rPr lang="en-US" altLang="en-US" sz="1800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 proposed in order of its preferences. 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altLang="en-US" sz="1800" b="1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     </a:t>
            </a:r>
            <a:r>
              <a:rPr lang="en-US" altLang="en-US" sz="1800" b="1" dirty="0">
                <a:solidFill>
                  <a:schemeClr val="bg2">
                    <a:lumMod val="50000"/>
                  </a:schemeClr>
                </a:solidFill>
                <a:ea typeface="ＭＳ Ｐゴシック" panose="020B0600070205080204" pitchFamily="34" charset="-128"/>
              </a:rPr>
              <a:t>Case 2</a:t>
            </a:r>
            <a:r>
              <a:rPr lang="en-US" altLang="en-US" sz="1800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. If </a:t>
            </a:r>
            <a:r>
              <a:rPr lang="en-US" altLang="en-US" sz="1800" b="1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b</a:t>
            </a:r>
            <a:r>
              <a:rPr lang="en-US" altLang="en-US" sz="1800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 proposed to </a:t>
            </a:r>
            <a:r>
              <a:rPr lang="en-US" altLang="en-US" sz="1800" b="1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d</a:t>
            </a:r>
            <a:r>
              <a:rPr lang="en-US" altLang="en-US" sz="1800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, then </a:t>
            </a:r>
            <a:r>
              <a:rPr lang="en-US" altLang="en-US" sz="1800" b="1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d</a:t>
            </a:r>
            <a:r>
              <a:rPr lang="en-US" altLang="en-US" sz="1800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 prefers its match in </a:t>
            </a:r>
            <a:r>
              <a:rPr lang="en-US" altLang="en-US" sz="1800" b="1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M</a:t>
            </a:r>
            <a:r>
              <a:rPr lang="en-US" altLang="en-US" sz="1800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 over </a:t>
            </a:r>
            <a:r>
              <a:rPr lang="en-US" altLang="en-US" sz="1800" b="1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b</a:t>
            </a:r>
            <a:r>
              <a:rPr lang="en-US" altLang="en-US" sz="1800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 because </a:t>
            </a:r>
            <a:r>
              <a:rPr lang="en-US" altLang="en-US" sz="1800" b="1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d</a:t>
            </a:r>
            <a:r>
              <a:rPr lang="en-US" altLang="en-US" sz="1800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 always improves their match when they switch.  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altLang="en-US" sz="1800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     So there cannot be any unstable pairs produced by </a:t>
            </a:r>
            <a:r>
              <a:rPr lang="en-US" altLang="en-US" sz="1800" b="1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M</a:t>
            </a:r>
            <a:r>
              <a:rPr lang="en-US" altLang="en-US" sz="1800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.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en-US" sz="1800" dirty="0">
              <a:solidFill>
                <a:schemeClr val="tx2">
                  <a:lumMod val="50000"/>
                </a:schemeClr>
              </a:solidFill>
              <a:ea typeface="ＭＳ Ｐゴシック" panose="020B0600070205080204" pitchFamily="34" charset="-128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altLang="en-US" sz="1800" dirty="0">
              <a:solidFill>
                <a:schemeClr val="tx2">
                  <a:lumMod val="50000"/>
                </a:schemeClr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5857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>
            <a:extLst>
              <a:ext uri="{FF2B5EF4-FFF2-40B4-BE49-F238E27FC236}">
                <a16:creationId xmlns:a16="http://schemas.microsoft.com/office/drawing/2014/main" id="{E5374A19-D6EA-BB4F-AD84-5AFE19F4EB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8970" y="435429"/>
            <a:ext cx="8284029" cy="957942"/>
          </a:xfrm>
        </p:spPr>
        <p:txBody>
          <a:bodyPr>
            <a:normAutofit/>
          </a:bodyPr>
          <a:lstStyle/>
          <a:p>
            <a:r>
              <a:rPr lang="en-US" altLang="en-US" sz="2700" dirty="0">
                <a:ea typeface="ＭＳ Ｐゴシック" panose="020B0600070205080204" pitchFamily="34" charset="-128"/>
              </a:rPr>
              <a:t>So, Does Gale-Shapley Make Everybody Happy?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42895874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>
            <a:extLst>
              <a:ext uri="{FF2B5EF4-FFF2-40B4-BE49-F238E27FC236}">
                <a16:creationId xmlns:a16="http://schemas.microsoft.com/office/drawing/2014/main" id="{E5374A19-D6EA-BB4F-AD84-5AFE19F4EB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8970" y="435429"/>
            <a:ext cx="8284029" cy="957942"/>
          </a:xfrm>
        </p:spPr>
        <p:txBody>
          <a:bodyPr>
            <a:normAutofit/>
          </a:bodyPr>
          <a:lstStyle/>
          <a:p>
            <a:r>
              <a:rPr lang="en-US" altLang="en-US" sz="2700" dirty="0">
                <a:ea typeface="ＭＳ Ｐゴシック" panose="020B0600070205080204" pitchFamily="34" charset="-128"/>
              </a:rPr>
              <a:t>So, Does Gale-Shapley Make Everybody Happy?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University of California, Berkeley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9DCD674-2157-A044-81DC-D41DBF2CD0F3}"/>
              </a:ext>
            </a:extLst>
          </p:cNvPr>
          <p:cNvSpPr txBox="1">
            <a:spLocks noChangeArrowheads="1"/>
          </p:cNvSpPr>
          <p:nvPr/>
        </p:nvSpPr>
        <p:spPr>
          <a:xfrm>
            <a:off x="1659592" y="1963956"/>
            <a:ext cx="7484408" cy="461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altLang="en-US" sz="2200" dirty="0">
                <a:ea typeface="ＭＳ Ｐゴシック" panose="020B0600070205080204" pitchFamily="34" charset="-128"/>
              </a:rPr>
              <a:t>Not quite…</a:t>
            </a:r>
          </a:p>
        </p:txBody>
      </p:sp>
    </p:spTree>
    <p:extLst>
      <p:ext uri="{BB962C8B-B14F-4D97-AF65-F5344CB8AC3E}">
        <p14:creationId xmlns:p14="http://schemas.microsoft.com/office/powerpoint/2010/main" val="366463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>
            <a:extLst>
              <a:ext uri="{FF2B5EF4-FFF2-40B4-BE49-F238E27FC236}">
                <a16:creationId xmlns:a16="http://schemas.microsoft.com/office/drawing/2014/main" id="{E5374A19-D6EA-BB4F-AD84-5AFE19F4EB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29796" y="105219"/>
            <a:ext cx="7299672" cy="857250"/>
          </a:xfrm>
        </p:spPr>
        <p:txBody>
          <a:bodyPr>
            <a:normAutofit/>
          </a:bodyPr>
          <a:lstStyle/>
          <a:p>
            <a:r>
              <a:rPr lang="en-US" altLang="en-US" sz="2700" dirty="0">
                <a:ea typeface="ＭＳ Ｐゴシック" panose="020B0600070205080204" pitchFamily="34" charset="-128"/>
              </a:rPr>
              <a:t>Optimality and </a:t>
            </a:r>
            <a:r>
              <a:rPr lang="en-US" altLang="en-US" sz="2700" dirty="0" err="1">
                <a:ea typeface="ＭＳ Ｐゴシック" panose="020B0600070205080204" pitchFamily="34" charset="-128"/>
              </a:rPr>
              <a:t>Pessimality</a:t>
            </a:r>
            <a:r>
              <a:rPr lang="en-US" altLang="en-US" sz="2700" dirty="0">
                <a:ea typeface="ＭＳ Ｐゴシック" panose="020B0600070205080204" pitchFamily="34" charset="-128"/>
              </a:rPr>
              <a:t> of the GS Match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University of California, Berkeley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9DCD674-2157-A044-81DC-D41DBF2CD0F3}"/>
              </a:ext>
            </a:extLst>
          </p:cNvPr>
          <p:cNvSpPr txBox="1">
            <a:spLocks noChangeArrowheads="1"/>
          </p:cNvSpPr>
          <p:nvPr/>
        </p:nvSpPr>
        <p:spPr>
          <a:xfrm>
            <a:off x="829796" y="962470"/>
            <a:ext cx="7484408" cy="461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A problem instance can admit multiple stable matches.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0399061-77AC-0B4E-BDE0-768CBB5597AD}"/>
              </a:ext>
            </a:extLst>
          </p:cNvPr>
          <p:cNvSpPr txBox="1">
            <a:spLocks noChangeArrowheads="1"/>
          </p:cNvSpPr>
          <p:nvPr/>
        </p:nvSpPr>
        <p:spPr>
          <a:xfrm>
            <a:off x="829796" y="1507041"/>
            <a:ext cx="7484408" cy="631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b="1" dirty="0">
                <a:solidFill>
                  <a:schemeClr val="bg2">
                    <a:lumMod val="50000"/>
                  </a:schemeClr>
                </a:solidFill>
                <a:ea typeface="ＭＳ Ｐゴシック" panose="020B0600070205080204" pitchFamily="34" charset="-128"/>
              </a:rPr>
              <a:t>Definition</a:t>
            </a:r>
            <a:r>
              <a:rPr lang="en-US" altLang="en-US" sz="1800" dirty="0">
                <a:ea typeface="ＭＳ Ｐゴシック" panose="020B0600070205080204" pitchFamily="34" charset="-128"/>
              </a:rPr>
              <a:t>: 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b</a:t>
            </a:r>
            <a:r>
              <a:rPr lang="en-US" altLang="en-US" sz="1800" dirty="0">
                <a:ea typeface="ＭＳ Ｐゴシック" panose="020B0600070205080204" pitchFamily="34" charset="-128"/>
              </a:rPr>
              <a:t> and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d </a:t>
            </a:r>
            <a:r>
              <a:rPr lang="en-US" altLang="en-US" sz="1800" dirty="0">
                <a:ea typeface="ＭＳ Ｐゴシック" panose="020B0600070205080204" pitchFamily="34" charset="-128"/>
              </a:rPr>
              <a:t>are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 </a:t>
            </a:r>
            <a:r>
              <a:rPr lang="en-US" altLang="en-US" sz="1800" dirty="0">
                <a:solidFill>
                  <a:schemeClr val="accent3"/>
                </a:solidFill>
                <a:ea typeface="ＭＳ Ｐゴシック" panose="020B0600070205080204" pitchFamily="34" charset="-128"/>
              </a:rPr>
              <a:t>attainable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 </a:t>
            </a:r>
            <a:r>
              <a:rPr lang="en-US" altLang="en-US" sz="1800" dirty="0">
                <a:ea typeface="ＭＳ Ｐゴシック" panose="020B0600070205080204" pitchFamily="34" charset="-128"/>
              </a:rPr>
              <a:t>for each other if there exists a stable matching in which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b</a:t>
            </a:r>
            <a:r>
              <a:rPr lang="en-US" altLang="en-US" sz="1800" dirty="0">
                <a:ea typeface="ＭＳ Ｐゴシック" panose="020B0600070205080204" pitchFamily="34" charset="-128"/>
              </a:rPr>
              <a:t> and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d</a:t>
            </a:r>
            <a:r>
              <a:rPr lang="en-US" altLang="en-US" sz="1800" dirty="0">
                <a:ea typeface="ＭＳ Ｐゴシック" panose="020B0600070205080204" pitchFamily="34" charset="-128"/>
              </a:rPr>
              <a:t> are matched.  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31AAD7-D40E-DF41-8AD3-3250F0A39876}"/>
              </a:ext>
            </a:extLst>
          </p:cNvPr>
          <p:cNvSpPr txBox="1">
            <a:spLocks noChangeArrowheads="1"/>
          </p:cNvSpPr>
          <p:nvPr/>
        </p:nvSpPr>
        <p:spPr>
          <a:xfrm>
            <a:off x="829796" y="2321044"/>
            <a:ext cx="7484408" cy="1368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b="1" dirty="0">
                <a:solidFill>
                  <a:schemeClr val="bg2">
                    <a:lumMod val="50000"/>
                  </a:schemeClr>
                </a:solidFill>
                <a:ea typeface="ＭＳ Ｐゴシック" panose="020B0600070205080204" pitchFamily="34" charset="-128"/>
              </a:rPr>
              <a:t>Theorem</a:t>
            </a:r>
            <a:r>
              <a:rPr lang="en-US" altLang="en-US" sz="1800" dirty="0">
                <a:ea typeface="ＭＳ Ｐゴシック" panose="020B0600070205080204" pitchFamily="34" charset="-128"/>
              </a:rPr>
              <a:t>: the matching produced by GS matches each member of the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proposing side (bands) </a:t>
            </a:r>
            <a:r>
              <a:rPr lang="en-US" altLang="en-US" sz="1800" dirty="0">
                <a:ea typeface="ＭＳ Ｐゴシック" panose="020B0600070205080204" pitchFamily="34" charset="-128"/>
              </a:rPr>
              <a:t>with their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best attainable partner </a:t>
            </a:r>
            <a:r>
              <a:rPr lang="en-US" altLang="en-US" sz="1800" dirty="0">
                <a:ea typeface="ＭＳ Ｐゴシック" panose="020B0600070205080204" pitchFamily="34" charset="-128"/>
              </a:rPr>
              <a:t>and matches each member of the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passive side (drummers) </a:t>
            </a:r>
            <a:r>
              <a:rPr lang="en-US" altLang="en-US" sz="1800" dirty="0">
                <a:ea typeface="ＭＳ Ｐゴシック" panose="020B0600070205080204" pitchFamily="34" charset="-128"/>
              </a:rPr>
              <a:t>with their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worst attainable partner</a:t>
            </a:r>
            <a:r>
              <a:rPr lang="en-US" altLang="en-US" sz="1800" dirty="0">
                <a:ea typeface="ＭＳ Ｐゴシック" panose="020B0600070205080204" pitchFamily="34" charset="-128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1881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>
            <a:extLst>
              <a:ext uri="{FF2B5EF4-FFF2-40B4-BE49-F238E27FC236}">
                <a16:creationId xmlns:a16="http://schemas.microsoft.com/office/drawing/2014/main" id="{E5374A19-D6EA-BB4F-AD84-5AFE19F4EB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2164" y="36742"/>
            <a:ext cx="7299672" cy="857250"/>
          </a:xfrm>
        </p:spPr>
        <p:txBody>
          <a:bodyPr>
            <a:normAutofit/>
          </a:bodyPr>
          <a:lstStyle/>
          <a:p>
            <a:r>
              <a:rPr lang="en-US" altLang="en-US" sz="2700" dirty="0">
                <a:ea typeface="ＭＳ Ｐゴシック" panose="020B0600070205080204" pitchFamily="34" charset="-128"/>
              </a:rPr>
              <a:t>Proof of Optimality of the GS Match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University of California, Berkeley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59769BE-8D58-BA48-844C-22D5A3763744}"/>
              </a:ext>
            </a:extLst>
          </p:cNvPr>
          <p:cNvSpPr txBox="1">
            <a:spLocks noChangeArrowheads="1"/>
          </p:cNvSpPr>
          <p:nvPr/>
        </p:nvSpPr>
        <p:spPr>
          <a:xfrm>
            <a:off x="737427" y="1077311"/>
            <a:ext cx="7905829" cy="922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Proceed by contradiction: let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b</a:t>
            </a:r>
            <a:r>
              <a:rPr lang="en-US" altLang="en-US" sz="1800" dirty="0">
                <a:ea typeface="ＭＳ Ｐゴシック" panose="020B0600070205080204" pitchFamily="34" charset="-128"/>
              </a:rPr>
              <a:t> be the first band to be rejected by an attainable match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d</a:t>
            </a:r>
            <a:r>
              <a:rPr lang="en-US" altLang="en-US" sz="1800" dirty="0">
                <a:ea typeface="ＭＳ Ｐゴシック" panose="020B0600070205080204" pitchFamily="34" charset="-128"/>
              </a:rPr>
              <a:t> (one must exist if the final match is not band-optimal) 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685285-89F6-1940-8466-1D37DA3FD5DA}"/>
              </a:ext>
            </a:extLst>
          </p:cNvPr>
          <p:cNvGrpSpPr/>
          <p:nvPr/>
        </p:nvGrpSpPr>
        <p:grpSpPr>
          <a:xfrm>
            <a:off x="737427" y="1755603"/>
            <a:ext cx="8156202" cy="1832578"/>
            <a:chOff x="737427" y="1755603"/>
            <a:chExt cx="8156202" cy="1832578"/>
          </a:xfrm>
        </p:grpSpPr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7221A593-B3B5-824F-B538-8CD2C362C33D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37427" y="1755603"/>
              <a:ext cx="8025572" cy="92236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altLang="en-US" sz="1800" dirty="0">
                  <a:ea typeface="ＭＳ Ｐゴシック" panose="020B0600070205080204" pitchFamily="34" charset="-128"/>
                </a:rPr>
                <a:t>At the moment that </a:t>
              </a:r>
              <a:r>
                <a:rPr lang="en-US" altLang="en-US" sz="1800" b="1" dirty="0">
                  <a:ea typeface="ＭＳ Ｐゴシック" panose="020B0600070205080204" pitchFamily="34" charset="-128"/>
                </a:rPr>
                <a:t>d</a:t>
              </a:r>
              <a:r>
                <a:rPr lang="en-US" altLang="en-US" sz="1800" dirty="0">
                  <a:ea typeface="ＭＳ Ｐゴシック" panose="020B0600070205080204" pitchFamily="34" charset="-128"/>
                </a:rPr>
                <a:t> rejected </a:t>
              </a:r>
              <a:r>
                <a:rPr lang="en-US" altLang="en-US" sz="1800" b="1" dirty="0">
                  <a:ea typeface="ＭＳ Ｐゴシック" panose="020B0600070205080204" pitchFamily="34" charset="-128"/>
                </a:rPr>
                <a:t>b, </a:t>
              </a:r>
              <a:r>
                <a:rPr lang="en-US" altLang="en-US" sz="1800" dirty="0">
                  <a:ea typeface="ＭＳ Ｐゴシック" panose="020B0600070205080204" pitchFamily="34" charset="-128"/>
                </a:rPr>
                <a:t>there must have been another band </a:t>
              </a:r>
              <a:r>
                <a:rPr lang="en-US" altLang="en-US" sz="1800" b="1" dirty="0">
                  <a:ea typeface="ＭＳ Ｐゴシック" panose="020B0600070205080204" pitchFamily="34" charset="-128"/>
                </a:rPr>
                <a:t>b’ </a:t>
              </a:r>
              <a:r>
                <a:rPr lang="en-US" altLang="en-US" sz="1800" dirty="0">
                  <a:ea typeface="ＭＳ Ｐゴシック" panose="020B0600070205080204" pitchFamily="34" charset="-128"/>
                </a:rPr>
                <a:t>that</a:t>
              </a:r>
              <a:r>
                <a:rPr lang="en-US" altLang="en-US" sz="1800" b="1" dirty="0">
                  <a:ea typeface="ＭＳ Ｐゴシック" panose="020B0600070205080204" pitchFamily="34" charset="-128"/>
                </a:rPr>
                <a:t> d </a:t>
              </a:r>
              <a:r>
                <a:rPr lang="en-US" altLang="en-US" sz="1800" dirty="0">
                  <a:ea typeface="ＭＳ Ｐゴシック" panose="020B0600070205080204" pitchFamily="34" charset="-128"/>
                </a:rPr>
                <a:t>was linked to and which it preferred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31853FA-6D4F-A04C-9AB4-0CB3755F1C08}"/>
                </a:ext>
              </a:extLst>
            </p:cNvPr>
            <p:cNvGrpSpPr/>
            <p:nvPr/>
          </p:nvGrpSpPr>
          <p:grpSpPr>
            <a:xfrm>
              <a:off x="1259350" y="2620323"/>
              <a:ext cx="7634279" cy="967858"/>
              <a:chOff x="1259350" y="2620323"/>
              <a:chExt cx="7634279" cy="96785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604450B-A37C-524A-AA57-A092926D03B2}"/>
                  </a:ext>
                </a:extLst>
              </p:cNvPr>
              <p:cNvGrpSpPr/>
              <p:nvPr/>
            </p:nvGrpSpPr>
            <p:grpSpPr>
              <a:xfrm>
                <a:off x="2749217" y="2669458"/>
                <a:ext cx="3410288" cy="887548"/>
                <a:chOff x="2753813" y="2003634"/>
                <a:chExt cx="3410288" cy="888582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67960265-F00E-1942-B1A9-206BFE186453}"/>
                    </a:ext>
                  </a:extLst>
                </p:cNvPr>
                <p:cNvSpPr/>
                <p:nvPr/>
              </p:nvSpPr>
              <p:spPr>
                <a:xfrm>
                  <a:off x="2753815" y="2003634"/>
                  <a:ext cx="234029" cy="23402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9428BE2B-BD74-944F-9A78-C862D6913A07}"/>
                    </a:ext>
                  </a:extLst>
                </p:cNvPr>
                <p:cNvSpPr/>
                <p:nvPr/>
              </p:nvSpPr>
              <p:spPr>
                <a:xfrm>
                  <a:off x="2753813" y="2658187"/>
                  <a:ext cx="234029" cy="23402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12B14115-6F83-744C-863A-D14B91E304E6}"/>
                    </a:ext>
                  </a:extLst>
                </p:cNvPr>
                <p:cNvSpPr/>
                <p:nvPr/>
              </p:nvSpPr>
              <p:spPr>
                <a:xfrm>
                  <a:off x="5930072" y="2003634"/>
                  <a:ext cx="234029" cy="23402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A9757810-481B-B745-8800-ED38C5C357CE}"/>
                    </a:ext>
                  </a:extLst>
                </p:cNvPr>
                <p:cNvSpPr/>
                <p:nvPr/>
              </p:nvSpPr>
              <p:spPr>
                <a:xfrm>
                  <a:off x="5930070" y="2658187"/>
                  <a:ext cx="234029" cy="23402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15E66521-E5BD-A640-A6B8-1C631EB8A9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40850" y="2632849"/>
                <a:ext cx="131209" cy="243674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67F579DC-6A4C-2748-80F8-DDB905FBCF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71471" y="3298290"/>
                <a:ext cx="177085" cy="255789"/>
              </a:xfrm>
              <a:prstGeom prst="rect">
                <a:avLst/>
              </a:prstGeom>
            </p:spPr>
          </p:pic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4586B29-2A8C-414E-B05A-3360BE7E7A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29661" y="2788056"/>
                <a:ext cx="1874067" cy="649934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2408A15-36F7-7342-AF2E-513E8275E0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38281" y="3446272"/>
                <a:ext cx="1856826" cy="0"/>
              </a:xfrm>
              <a:prstGeom prst="line">
                <a:avLst/>
              </a:prstGeom>
              <a:ln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20D3ED8D-2D47-DD46-996C-2324C990C6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40848" y="3298290"/>
                <a:ext cx="222250" cy="289891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8424D7FF-D1E6-5947-A7EE-1C41BF1DFB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59350" y="2620323"/>
                <a:ext cx="993246" cy="264866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D5887B90-90E5-BB45-B6A0-76EFDAF5D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59350" y="3318971"/>
                <a:ext cx="993246" cy="264866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F1B06E3C-05A6-1B4D-8808-8B2F9D6A90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19832" y="3273523"/>
                <a:ext cx="2573797" cy="30222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276473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>
            <a:extLst>
              <a:ext uri="{FF2B5EF4-FFF2-40B4-BE49-F238E27FC236}">
                <a16:creationId xmlns:a16="http://schemas.microsoft.com/office/drawing/2014/main" id="{E5374A19-D6EA-BB4F-AD84-5AFE19F4EB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2164" y="36742"/>
            <a:ext cx="7299672" cy="857250"/>
          </a:xfrm>
        </p:spPr>
        <p:txBody>
          <a:bodyPr>
            <a:normAutofit/>
          </a:bodyPr>
          <a:lstStyle/>
          <a:p>
            <a:r>
              <a:rPr lang="en-US" altLang="en-US" sz="2700" dirty="0">
                <a:ea typeface="ＭＳ Ｐゴシック" panose="020B0600070205080204" pitchFamily="34" charset="-128"/>
              </a:rPr>
              <a:t>Proof of Optimality of the GS Match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University of California, Berkeley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59769BE-8D58-BA48-844C-22D5A3763744}"/>
              </a:ext>
            </a:extLst>
          </p:cNvPr>
          <p:cNvSpPr txBox="1">
            <a:spLocks noChangeArrowheads="1"/>
          </p:cNvSpPr>
          <p:nvPr/>
        </p:nvSpPr>
        <p:spPr>
          <a:xfrm>
            <a:off x="737427" y="1077311"/>
            <a:ext cx="7905829" cy="922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Proceed by contradiction: let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b</a:t>
            </a:r>
            <a:r>
              <a:rPr lang="en-US" altLang="en-US" sz="1800" dirty="0">
                <a:ea typeface="ＭＳ Ｐゴシック" panose="020B0600070205080204" pitchFamily="34" charset="-128"/>
              </a:rPr>
              <a:t> be the first band to be rejected by an attainable match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d</a:t>
            </a:r>
            <a:r>
              <a:rPr lang="en-US" altLang="en-US" sz="1800" dirty="0">
                <a:ea typeface="ＭＳ Ｐゴシック" panose="020B0600070205080204" pitchFamily="34" charset="-128"/>
              </a:rPr>
              <a:t> (one must exist if the final match is not band-optimal).  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12D2E94E-8207-1748-8932-50CF5E2948E8}"/>
              </a:ext>
            </a:extLst>
          </p:cNvPr>
          <p:cNvSpPr txBox="1">
            <a:spLocks noChangeArrowheads="1"/>
          </p:cNvSpPr>
          <p:nvPr/>
        </p:nvSpPr>
        <p:spPr>
          <a:xfrm>
            <a:off x="737427" y="3940556"/>
            <a:ext cx="8025572" cy="922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Now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b’ </a:t>
            </a:r>
            <a:r>
              <a:rPr lang="en-US" altLang="en-US" sz="1800" dirty="0">
                <a:ea typeface="ＭＳ Ｐゴシック" panose="020B0600070205080204" pitchFamily="34" charset="-128"/>
              </a:rPr>
              <a:t>must prefer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d </a:t>
            </a:r>
            <a:r>
              <a:rPr lang="en-US" altLang="en-US" sz="1800" dirty="0">
                <a:ea typeface="ＭＳ Ｐゴシック" panose="020B0600070205080204" pitchFamily="34" charset="-128"/>
              </a:rPr>
              <a:t>to all of its attainable drummers, because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b’ </a:t>
            </a:r>
            <a:r>
              <a:rPr lang="en-US" altLang="en-US" sz="1800" dirty="0">
                <a:ea typeface="ＭＳ Ｐゴシック" panose="020B0600070205080204" pitchFamily="34" charset="-128"/>
              </a:rPr>
              <a:t>wasn’t ever rejected before it selected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 d </a:t>
            </a:r>
            <a:r>
              <a:rPr lang="en-US" altLang="en-US" sz="1800" dirty="0">
                <a:ea typeface="ＭＳ Ｐゴシック" panose="020B0600070205080204" pitchFamily="34" charset="-128"/>
              </a:rPr>
              <a:t>(recall that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b </a:t>
            </a:r>
            <a:r>
              <a:rPr lang="en-US" altLang="en-US" sz="1800" dirty="0">
                <a:ea typeface="ＭＳ Ｐゴシック" panose="020B0600070205080204" pitchFamily="34" charset="-128"/>
              </a:rPr>
              <a:t>was the first to be rejected)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685285-89F6-1940-8466-1D37DA3FD5DA}"/>
              </a:ext>
            </a:extLst>
          </p:cNvPr>
          <p:cNvGrpSpPr/>
          <p:nvPr/>
        </p:nvGrpSpPr>
        <p:grpSpPr>
          <a:xfrm>
            <a:off x="737427" y="1755603"/>
            <a:ext cx="8156202" cy="1832578"/>
            <a:chOff x="737427" y="1755603"/>
            <a:chExt cx="8156202" cy="1832578"/>
          </a:xfrm>
        </p:grpSpPr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7221A593-B3B5-824F-B538-8CD2C362C33D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37427" y="1755603"/>
              <a:ext cx="8025572" cy="92236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altLang="en-US" sz="1800" dirty="0">
                  <a:ea typeface="ＭＳ Ｐゴシック" panose="020B0600070205080204" pitchFamily="34" charset="-128"/>
                </a:rPr>
                <a:t>At the moment that </a:t>
              </a:r>
              <a:r>
                <a:rPr lang="en-US" altLang="en-US" sz="1800" b="1" dirty="0">
                  <a:ea typeface="ＭＳ Ｐゴシック" panose="020B0600070205080204" pitchFamily="34" charset="-128"/>
                </a:rPr>
                <a:t>d</a:t>
              </a:r>
              <a:r>
                <a:rPr lang="en-US" altLang="en-US" sz="1800" dirty="0">
                  <a:ea typeface="ＭＳ Ｐゴシック" panose="020B0600070205080204" pitchFamily="34" charset="-128"/>
                </a:rPr>
                <a:t> rejected </a:t>
              </a:r>
              <a:r>
                <a:rPr lang="en-US" altLang="en-US" sz="1800" b="1" dirty="0">
                  <a:ea typeface="ＭＳ Ｐゴシック" panose="020B0600070205080204" pitchFamily="34" charset="-128"/>
                </a:rPr>
                <a:t>b, </a:t>
              </a:r>
              <a:r>
                <a:rPr lang="en-US" altLang="en-US" sz="1800" dirty="0">
                  <a:ea typeface="ＭＳ Ｐゴシック" panose="020B0600070205080204" pitchFamily="34" charset="-128"/>
                </a:rPr>
                <a:t>there must have been another band </a:t>
              </a:r>
              <a:r>
                <a:rPr lang="en-US" altLang="en-US" sz="1800" b="1" dirty="0">
                  <a:ea typeface="ＭＳ Ｐゴシック" panose="020B0600070205080204" pitchFamily="34" charset="-128"/>
                </a:rPr>
                <a:t>b’ </a:t>
              </a:r>
              <a:r>
                <a:rPr lang="en-US" altLang="en-US" sz="1800" dirty="0">
                  <a:ea typeface="ＭＳ Ｐゴシック" panose="020B0600070205080204" pitchFamily="34" charset="-128"/>
                </a:rPr>
                <a:t>that</a:t>
              </a:r>
              <a:r>
                <a:rPr lang="en-US" altLang="en-US" sz="1800" b="1" dirty="0">
                  <a:ea typeface="ＭＳ Ｐゴシック" panose="020B0600070205080204" pitchFamily="34" charset="-128"/>
                </a:rPr>
                <a:t> d </a:t>
              </a:r>
              <a:r>
                <a:rPr lang="en-US" altLang="en-US" sz="1800" dirty="0">
                  <a:ea typeface="ＭＳ Ｐゴシック" panose="020B0600070205080204" pitchFamily="34" charset="-128"/>
                </a:rPr>
                <a:t>was linked to and which it preferred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31853FA-6D4F-A04C-9AB4-0CB3755F1C08}"/>
                </a:ext>
              </a:extLst>
            </p:cNvPr>
            <p:cNvGrpSpPr/>
            <p:nvPr/>
          </p:nvGrpSpPr>
          <p:grpSpPr>
            <a:xfrm>
              <a:off x="1259350" y="2620323"/>
              <a:ext cx="7634279" cy="967858"/>
              <a:chOff x="1259350" y="2620323"/>
              <a:chExt cx="7634279" cy="96785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604450B-A37C-524A-AA57-A092926D03B2}"/>
                  </a:ext>
                </a:extLst>
              </p:cNvPr>
              <p:cNvGrpSpPr/>
              <p:nvPr/>
            </p:nvGrpSpPr>
            <p:grpSpPr>
              <a:xfrm>
                <a:off x="2749217" y="2669458"/>
                <a:ext cx="3410288" cy="887548"/>
                <a:chOff x="2753813" y="2003634"/>
                <a:chExt cx="3410288" cy="888582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67960265-F00E-1942-B1A9-206BFE186453}"/>
                    </a:ext>
                  </a:extLst>
                </p:cNvPr>
                <p:cNvSpPr/>
                <p:nvPr/>
              </p:nvSpPr>
              <p:spPr>
                <a:xfrm>
                  <a:off x="2753815" y="2003634"/>
                  <a:ext cx="234029" cy="23402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9428BE2B-BD74-944F-9A78-C862D6913A07}"/>
                    </a:ext>
                  </a:extLst>
                </p:cNvPr>
                <p:cNvSpPr/>
                <p:nvPr/>
              </p:nvSpPr>
              <p:spPr>
                <a:xfrm>
                  <a:off x="2753813" y="2658187"/>
                  <a:ext cx="234029" cy="23402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12B14115-6F83-744C-863A-D14B91E304E6}"/>
                    </a:ext>
                  </a:extLst>
                </p:cNvPr>
                <p:cNvSpPr/>
                <p:nvPr/>
              </p:nvSpPr>
              <p:spPr>
                <a:xfrm>
                  <a:off x="5930072" y="2003634"/>
                  <a:ext cx="234029" cy="23402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A9757810-481B-B745-8800-ED38C5C357CE}"/>
                    </a:ext>
                  </a:extLst>
                </p:cNvPr>
                <p:cNvSpPr/>
                <p:nvPr/>
              </p:nvSpPr>
              <p:spPr>
                <a:xfrm>
                  <a:off x="5930070" y="2658187"/>
                  <a:ext cx="234029" cy="23402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15E66521-E5BD-A640-A6B8-1C631EB8A9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40850" y="2632849"/>
                <a:ext cx="131209" cy="243674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67F579DC-6A4C-2748-80F8-DDB905FBCF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71471" y="3298290"/>
                <a:ext cx="177085" cy="255789"/>
              </a:xfrm>
              <a:prstGeom prst="rect">
                <a:avLst/>
              </a:prstGeom>
            </p:spPr>
          </p:pic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4586B29-2A8C-414E-B05A-3360BE7E7A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29661" y="2788056"/>
                <a:ext cx="1874067" cy="649934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2408A15-36F7-7342-AF2E-513E8275E0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38281" y="3446272"/>
                <a:ext cx="1856826" cy="0"/>
              </a:xfrm>
              <a:prstGeom prst="line">
                <a:avLst/>
              </a:prstGeom>
              <a:ln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20D3ED8D-2D47-DD46-996C-2324C990C6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40848" y="3298290"/>
                <a:ext cx="222250" cy="289891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8424D7FF-D1E6-5947-A7EE-1C41BF1DFB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59350" y="2620323"/>
                <a:ext cx="993246" cy="264866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D5887B90-90E5-BB45-B6A0-76EFDAF5D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59350" y="3318971"/>
                <a:ext cx="993246" cy="264866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F1B06E3C-05A6-1B4D-8808-8B2F9D6A90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19832" y="3273523"/>
                <a:ext cx="2573797" cy="30222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18557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>
            <a:extLst>
              <a:ext uri="{FF2B5EF4-FFF2-40B4-BE49-F238E27FC236}">
                <a16:creationId xmlns:a16="http://schemas.microsoft.com/office/drawing/2014/main" id="{E5374A19-D6EA-BB4F-AD84-5AFE19F4EB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2164" y="36742"/>
            <a:ext cx="7299672" cy="857250"/>
          </a:xfrm>
        </p:spPr>
        <p:txBody>
          <a:bodyPr>
            <a:normAutofit/>
          </a:bodyPr>
          <a:lstStyle/>
          <a:p>
            <a:r>
              <a:rPr lang="en-US" altLang="en-US" sz="2700" dirty="0">
                <a:ea typeface="ＭＳ Ｐゴシック" panose="020B0600070205080204" pitchFamily="34" charset="-128"/>
              </a:rPr>
              <a:t>Proof of Optimality of the GS Match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University of California, Berkeley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59769BE-8D58-BA48-844C-22D5A3763744}"/>
              </a:ext>
            </a:extLst>
          </p:cNvPr>
          <p:cNvSpPr txBox="1">
            <a:spLocks noChangeArrowheads="1"/>
          </p:cNvSpPr>
          <p:nvPr/>
        </p:nvSpPr>
        <p:spPr>
          <a:xfrm>
            <a:off x="737427" y="1077312"/>
            <a:ext cx="7905829" cy="670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Because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 d </a:t>
            </a:r>
            <a:r>
              <a:rPr lang="en-US" altLang="en-US" sz="1800" dirty="0">
                <a:ea typeface="ＭＳ Ｐゴシック" panose="020B0600070205080204" pitchFamily="34" charset="-128"/>
              </a:rPr>
              <a:t>is attainable for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b, </a:t>
            </a:r>
            <a:r>
              <a:rPr lang="en-US" altLang="en-US" sz="1800" dirty="0">
                <a:ea typeface="ＭＳ Ｐゴシック" panose="020B0600070205080204" pitchFamily="34" charset="-128"/>
              </a:rPr>
              <a:t>it must be the case that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b</a:t>
            </a:r>
            <a:r>
              <a:rPr lang="en-US" altLang="en-US" sz="1800" dirty="0">
                <a:ea typeface="ＭＳ Ｐゴシック" panose="020B0600070205080204" pitchFamily="34" charset="-128"/>
              </a:rPr>
              <a:t> is linked to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d </a:t>
            </a:r>
            <a:r>
              <a:rPr lang="en-US" altLang="en-US" sz="1800" dirty="0">
                <a:ea typeface="ＭＳ Ｐゴシック" panose="020B0600070205080204" pitchFamily="34" charset="-128"/>
              </a:rPr>
              <a:t>in some other matching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M’</a:t>
            </a:r>
            <a:endParaRPr lang="en-US" altLang="en-US" sz="1800" dirty="0">
              <a:ea typeface="ＭＳ Ｐゴシック" panose="020B0600070205080204" pitchFamily="34" charset="-128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221A593-B3B5-824F-B538-8CD2C362C33D}"/>
              </a:ext>
            </a:extLst>
          </p:cNvPr>
          <p:cNvSpPr txBox="1">
            <a:spLocks noChangeArrowheads="1"/>
          </p:cNvSpPr>
          <p:nvPr/>
        </p:nvSpPr>
        <p:spPr>
          <a:xfrm>
            <a:off x="737427" y="1755603"/>
            <a:ext cx="8025572" cy="922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endParaRPr lang="en-US" altLang="en-US" sz="1800" dirty="0">
              <a:ea typeface="ＭＳ Ｐゴシック" panose="020B0600070205080204" pitchFamily="34" charset="-128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604450B-A37C-524A-AA57-A092926D03B2}"/>
              </a:ext>
            </a:extLst>
          </p:cNvPr>
          <p:cNvGrpSpPr/>
          <p:nvPr/>
        </p:nvGrpSpPr>
        <p:grpSpPr>
          <a:xfrm>
            <a:off x="2792760" y="2125170"/>
            <a:ext cx="3410288" cy="887548"/>
            <a:chOff x="2753813" y="2003634"/>
            <a:chExt cx="3410288" cy="88858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7960265-F00E-1942-B1A9-206BFE186453}"/>
                </a:ext>
              </a:extLst>
            </p:cNvPr>
            <p:cNvSpPr/>
            <p:nvPr/>
          </p:nvSpPr>
          <p:spPr>
            <a:xfrm>
              <a:off x="2753815" y="2003634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428BE2B-BD74-944F-9A78-C862D6913A07}"/>
                </a:ext>
              </a:extLst>
            </p:cNvPr>
            <p:cNvSpPr/>
            <p:nvPr/>
          </p:nvSpPr>
          <p:spPr>
            <a:xfrm>
              <a:off x="2753813" y="2658187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B14115-6F83-744C-863A-D14B91E304E6}"/>
                </a:ext>
              </a:extLst>
            </p:cNvPr>
            <p:cNvSpPr/>
            <p:nvPr/>
          </p:nvSpPr>
          <p:spPr>
            <a:xfrm>
              <a:off x="5930072" y="2003634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9757810-481B-B745-8800-ED38C5C357CE}"/>
                </a:ext>
              </a:extLst>
            </p:cNvPr>
            <p:cNvSpPr/>
            <p:nvPr/>
          </p:nvSpPr>
          <p:spPr>
            <a:xfrm>
              <a:off x="5930070" y="2658187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5E66521-E5BD-A640-A6B8-1C631EB8A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393" y="2088561"/>
            <a:ext cx="131209" cy="2436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F579DC-6A4C-2748-80F8-DDB905FBC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014" y="2754002"/>
            <a:ext cx="177085" cy="255789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4586B29-2A8C-414E-B05A-3360BE7E7AED}"/>
              </a:ext>
            </a:extLst>
          </p:cNvPr>
          <p:cNvCxnSpPr>
            <a:cxnSpLocks/>
          </p:cNvCxnSpPr>
          <p:nvPr/>
        </p:nvCxnSpPr>
        <p:spPr>
          <a:xfrm flipH="1" flipV="1">
            <a:off x="3473204" y="2243768"/>
            <a:ext cx="1874067" cy="649934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2408A15-36F7-7342-AF2E-513E8275E0F7}"/>
              </a:ext>
            </a:extLst>
          </p:cNvPr>
          <p:cNvCxnSpPr>
            <a:cxnSpLocks/>
          </p:cNvCxnSpPr>
          <p:nvPr/>
        </p:nvCxnSpPr>
        <p:spPr>
          <a:xfrm flipH="1">
            <a:off x="3481824" y="2242048"/>
            <a:ext cx="1865447" cy="659936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20D3ED8D-2D47-DD46-996C-2324C990C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4391" y="2754002"/>
            <a:ext cx="222250" cy="28989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424D7FF-D1E6-5947-A7EE-1C41BF1DF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2893" y="2076035"/>
            <a:ext cx="993246" cy="264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5887B90-90E5-BB45-B6A0-76EFDAF5D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2893" y="2774683"/>
            <a:ext cx="993246" cy="264866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A61DAF1-9AD7-2449-8171-258A32B64AF2}"/>
              </a:ext>
            </a:extLst>
          </p:cNvPr>
          <p:cNvSpPr txBox="1">
            <a:spLocks noChangeArrowheads="1"/>
          </p:cNvSpPr>
          <p:nvPr/>
        </p:nvSpPr>
        <p:spPr>
          <a:xfrm>
            <a:off x="737426" y="3385862"/>
            <a:ext cx="7905829" cy="670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This means that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b’</a:t>
            </a:r>
            <a:r>
              <a:rPr lang="en-US" altLang="en-US" sz="1800" dirty="0">
                <a:ea typeface="ＭＳ Ｐゴシック" panose="020B0600070205080204" pitchFamily="34" charset="-128"/>
              </a:rPr>
              <a:t> must be linked to some other drummer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d’ </a:t>
            </a:r>
            <a:r>
              <a:rPr lang="en-US" altLang="en-US" sz="1800" dirty="0">
                <a:ea typeface="ＭＳ Ｐゴシック" panose="020B0600070205080204" pitchFamily="34" charset="-128"/>
              </a:rPr>
              <a:t>in the matching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M’</a:t>
            </a:r>
            <a:endParaRPr lang="en-US" altLang="en-US" sz="1800" dirty="0">
              <a:ea typeface="ＭＳ Ｐゴシック" panose="020B0600070205080204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5C127F-3A53-CA4F-B963-8EDC44A4C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5284" y="2067636"/>
            <a:ext cx="234029" cy="2808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611F31-EDEB-C841-9C0B-BA21A303CDDE}"/>
              </a:ext>
            </a:extLst>
          </p:cNvPr>
          <p:cNvSpPr txBox="1"/>
          <p:nvPr/>
        </p:nvSpPr>
        <p:spPr>
          <a:xfrm>
            <a:off x="4160082" y="1789414"/>
            <a:ext cx="6924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M’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972230-07DC-344D-8FAE-D934E8A30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3375" y="2729235"/>
            <a:ext cx="2573797" cy="30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871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2DA84840-DD81-004E-B02B-A58966BD8B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33525" y="431346"/>
            <a:ext cx="6172200" cy="857250"/>
          </a:xfrm>
        </p:spPr>
        <p:txBody>
          <a:bodyPr/>
          <a:lstStyle/>
          <a:p>
            <a:r>
              <a:rPr lang="en-US" altLang="en-US" sz="2700" dirty="0">
                <a:ea typeface="ＭＳ Ｐゴシック" panose="020B0600070205080204" pitchFamily="34" charset="-128"/>
              </a:rPr>
              <a:t>Decisions and Context</a:t>
            </a:r>
          </a:p>
        </p:txBody>
      </p:sp>
      <p:sp>
        <p:nvSpPr>
          <p:cNvPr id="8194" name="Content Placeholder 2">
            <a:extLst>
              <a:ext uri="{FF2B5EF4-FFF2-40B4-BE49-F238E27FC236}">
                <a16:creationId xmlns:a16="http://schemas.microsoft.com/office/drawing/2014/main" id="{04E4A42A-121A-FE4B-BDB3-A05846416D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66850" y="1517195"/>
            <a:ext cx="6309596" cy="292484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Real-world decisions with consequences</a:t>
            </a:r>
          </a:p>
          <a:p>
            <a:pPr lvl="1">
              <a:lnSpc>
                <a:spcPct val="90000"/>
              </a:lnSpc>
            </a:pPr>
            <a:r>
              <a:rPr lang="en-US" altLang="en-US" sz="1400" dirty="0">
                <a:ea typeface="ＭＳ Ｐゴシック" panose="020B0600070205080204" pitchFamily="34" charset="-128"/>
              </a:rPr>
              <a:t>counterfactuals, provenance, relevance, causal inference, dialog</a:t>
            </a:r>
          </a:p>
          <a:p>
            <a:pPr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Sets of decisions across a network</a:t>
            </a:r>
          </a:p>
          <a:p>
            <a:pPr lvl="1">
              <a:lnSpc>
                <a:spcPct val="90000"/>
              </a:lnSpc>
            </a:pPr>
            <a:r>
              <a:rPr lang="en-US" altLang="en-US" sz="1400" dirty="0"/>
              <a:t>false-discovery rate (instead of sensitivity/specificity/accuracy)</a:t>
            </a:r>
          </a:p>
          <a:p>
            <a:pPr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Sets of decisions across a network over time</a:t>
            </a:r>
            <a:endParaRPr lang="en-US" altLang="en-US" sz="1800" dirty="0"/>
          </a:p>
          <a:p>
            <a:pPr lvl="1">
              <a:lnSpc>
                <a:spcPct val="90000"/>
              </a:lnSpc>
            </a:pPr>
            <a:r>
              <a:rPr lang="en-US" altLang="en-US" sz="1400" dirty="0"/>
              <a:t>streaming, asynchronous decisions</a:t>
            </a:r>
          </a:p>
          <a:p>
            <a:pPr>
              <a:lnSpc>
                <a:spcPct val="90000"/>
              </a:lnSpc>
            </a:pPr>
            <a:r>
              <a:rPr lang="en-US" altLang="en-US" sz="1800" dirty="0"/>
              <a:t>Decisions when there is scarcity and competition</a:t>
            </a:r>
          </a:p>
          <a:p>
            <a:pPr lvl="1">
              <a:lnSpc>
                <a:spcPct val="90000"/>
              </a:lnSpc>
            </a:pPr>
            <a:r>
              <a:rPr lang="en-US" altLang="en-US" sz="1400" dirty="0"/>
              <a:t>need for an economic perspective</a:t>
            </a:r>
          </a:p>
          <a:p>
            <a:pPr>
              <a:lnSpc>
                <a:spcPct val="90000"/>
              </a:lnSpc>
            </a:pPr>
            <a:r>
              <a:rPr lang="en-US" altLang="en-US" sz="1800" dirty="0"/>
              <a:t>Decisions which affect future data and future decisions</a:t>
            </a:r>
          </a:p>
          <a:p>
            <a:pPr lvl="1">
              <a:lnSpc>
                <a:spcPct val="90000"/>
              </a:lnSpc>
            </a:pPr>
            <a:r>
              <a:rPr lang="en-US" altLang="en-US" sz="1400" dirty="0"/>
              <a:t>need for a dynamical-systems, control-theoretic perspective</a:t>
            </a:r>
          </a:p>
          <a:p>
            <a:pPr>
              <a:lnSpc>
                <a:spcPct val="90000"/>
              </a:lnSpc>
            </a:pPr>
            <a:r>
              <a:rPr lang="en-US" altLang="en-US" sz="1800" dirty="0"/>
              <a:t>Decisions when there are consequences for others</a:t>
            </a:r>
          </a:p>
          <a:p>
            <a:pPr lvl="1">
              <a:lnSpc>
                <a:spcPct val="90000"/>
              </a:lnSpc>
            </a:pPr>
            <a:r>
              <a:rPr lang="en-US" altLang="en-US" sz="1400" dirty="0"/>
              <a:t>need for an ethical perspective</a:t>
            </a:r>
          </a:p>
          <a:p>
            <a:pPr lvl="1">
              <a:lnSpc>
                <a:spcPct val="90000"/>
              </a:lnSpc>
            </a:pPr>
            <a:endParaRPr lang="en-US" altLang="en-US" sz="1400" dirty="0"/>
          </a:p>
          <a:p>
            <a:pPr>
              <a:lnSpc>
                <a:spcPct val="90000"/>
              </a:lnSpc>
              <a:buFontTx/>
              <a:buNone/>
            </a:pPr>
            <a:endParaRPr lang="en-US" altLang="en-US" sz="1800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DBE9CF-020F-7045-BC2C-F01E011BFF18}"/>
              </a:ext>
            </a:extLst>
          </p:cNvPr>
          <p:cNvSpPr/>
          <p:nvPr/>
        </p:nvSpPr>
        <p:spPr>
          <a:xfrm>
            <a:off x="3500481" y="0"/>
            <a:ext cx="6928034" cy="5078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7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(A Lecture 1 Slide)</a:t>
            </a:r>
          </a:p>
        </p:txBody>
      </p:sp>
    </p:spTree>
    <p:extLst>
      <p:ext uri="{BB962C8B-B14F-4D97-AF65-F5344CB8AC3E}">
        <p14:creationId xmlns:p14="http://schemas.microsoft.com/office/powerpoint/2010/main" val="1764521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>
            <a:extLst>
              <a:ext uri="{FF2B5EF4-FFF2-40B4-BE49-F238E27FC236}">
                <a16:creationId xmlns:a16="http://schemas.microsoft.com/office/drawing/2014/main" id="{E5374A19-D6EA-BB4F-AD84-5AFE19F4EB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2164" y="36742"/>
            <a:ext cx="7299672" cy="857250"/>
          </a:xfrm>
        </p:spPr>
        <p:txBody>
          <a:bodyPr>
            <a:normAutofit/>
          </a:bodyPr>
          <a:lstStyle/>
          <a:p>
            <a:r>
              <a:rPr lang="en-US" altLang="en-US" sz="2700" dirty="0">
                <a:ea typeface="ＭＳ Ｐゴシック" panose="020B0600070205080204" pitchFamily="34" charset="-128"/>
              </a:rPr>
              <a:t>Proof of Optimality of the GS Match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University of California, Berkeley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59769BE-8D58-BA48-844C-22D5A3763744}"/>
              </a:ext>
            </a:extLst>
          </p:cNvPr>
          <p:cNvSpPr txBox="1">
            <a:spLocks noChangeArrowheads="1"/>
          </p:cNvSpPr>
          <p:nvPr/>
        </p:nvSpPr>
        <p:spPr>
          <a:xfrm>
            <a:off x="737427" y="1077312"/>
            <a:ext cx="7905829" cy="670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Because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 d </a:t>
            </a:r>
            <a:r>
              <a:rPr lang="en-US" altLang="en-US" sz="1800" dirty="0">
                <a:ea typeface="ＭＳ Ｐゴシック" panose="020B0600070205080204" pitchFamily="34" charset="-128"/>
              </a:rPr>
              <a:t>is attainable for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b, </a:t>
            </a:r>
            <a:r>
              <a:rPr lang="en-US" altLang="en-US" sz="1800" dirty="0">
                <a:ea typeface="ＭＳ Ｐゴシック" panose="020B0600070205080204" pitchFamily="34" charset="-128"/>
              </a:rPr>
              <a:t>it must be the case that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b</a:t>
            </a:r>
            <a:r>
              <a:rPr lang="en-US" altLang="en-US" sz="1800" dirty="0">
                <a:ea typeface="ＭＳ Ｐゴシック" panose="020B0600070205080204" pitchFamily="34" charset="-128"/>
              </a:rPr>
              <a:t> is linked to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d </a:t>
            </a:r>
            <a:r>
              <a:rPr lang="en-US" altLang="en-US" sz="1800" dirty="0">
                <a:ea typeface="ＭＳ Ｐゴシック" panose="020B0600070205080204" pitchFamily="34" charset="-128"/>
              </a:rPr>
              <a:t>in some other matching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M’</a:t>
            </a:r>
            <a:endParaRPr lang="en-US" altLang="en-US" sz="1800" dirty="0">
              <a:ea typeface="ＭＳ Ｐゴシック" panose="020B0600070205080204" pitchFamily="34" charset="-128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221A593-B3B5-824F-B538-8CD2C362C33D}"/>
              </a:ext>
            </a:extLst>
          </p:cNvPr>
          <p:cNvSpPr txBox="1">
            <a:spLocks noChangeArrowheads="1"/>
          </p:cNvSpPr>
          <p:nvPr/>
        </p:nvSpPr>
        <p:spPr>
          <a:xfrm>
            <a:off x="737427" y="1755603"/>
            <a:ext cx="8025572" cy="922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endParaRPr lang="en-US" altLang="en-US" sz="1800" dirty="0">
              <a:ea typeface="ＭＳ Ｐゴシック" panose="020B0600070205080204" pitchFamily="34" charset="-128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604450B-A37C-524A-AA57-A092926D03B2}"/>
              </a:ext>
            </a:extLst>
          </p:cNvPr>
          <p:cNvGrpSpPr/>
          <p:nvPr/>
        </p:nvGrpSpPr>
        <p:grpSpPr>
          <a:xfrm>
            <a:off x="2792760" y="2125170"/>
            <a:ext cx="3410288" cy="887548"/>
            <a:chOff x="2753813" y="2003634"/>
            <a:chExt cx="3410288" cy="88858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7960265-F00E-1942-B1A9-206BFE186453}"/>
                </a:ext>
              </a:extLst>
            </p:cNvPr>
            <p:cNvSpPr/>
            <p:nvPr/>
          </p:nvSpPr>
          <p:spPr>
            <a:xfrm>
              <a:off x="2753815" y="2003634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428BE2B-BD74-944F-9A78-C862D6913A07}"/>
                </a:ext>
              </a:extLst>
            </p:cNvPr>
            <p:cNvSpPr/>
            <p:nvPr/>
          </p:nvSpPr>
          <p:spPr>
            <a:xfrm>
              <a:off x="2753813" y="2658187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B14115-6F83-744C-863A-D14B91E304E6}"/>
                </a:ext>
              </a:extLst>
            </p:cNvPr>
            <p:cNvSpPr/>
            <p:nvPr/>
          </p:nvSpPr>
          <p:spPr>
            <a:xfrm>
              <a:off x="5930072" y="2003634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9757810-481B-B745-8800-ED38C5C357CE}"/>
                </a:ext>
              </a:extLst>
            </p:cNvPr>
            <p:cNvSpPr/>
            <p:nvPr/>
          </p:nvSpPr>
          <p:spPr>
            <a:xfrm>
              <a:off x="5930070" y="2658187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5E66521-E5BD-A640-A6B8-1C631EB8A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393" y="2088561"/>
            <a:ext cx="131209" cy="2436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F579DC-6A4C-2748-80F8-DDB905FBC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014" y="2754002"/>
            <a:ext cx="177085" cy="255789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4586B29-2A8C-414E-B05A-3360BE7E7AED}"/>
              </a:ext>
            </a:extLst>
          </p:cNvPr>
          <p:cNvCxnSpPr>
            <a:cxnSpLocks/>
          </p:cNvCxnSpPr>
          <p:nvPr/>
        </p:nvCxnSpPr>
        <p:spPr>
          <a:xfrm flipH="1" flipV="1">
            <a:off x="3473204" y="2243768"/>
            <a:ext cx="1874067" cy="649934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2408A15-36F7-7342-AF2E-513E8275E0F7}"/>
              </a:ext>
            </a:extLst>
          </p:cNvPr>
          <p:cNvCxnSpPr>
            <a:cxnSpLocks/>
          </p:cNvCxnSpPr>
          <p:nvPr/>
        </p:nvCxnSpPr>
        <p:spPr>
          <a:xfrm flipH="1">
            <a:off x="3481824" y="2242048"/>
            <a:ext cx="1865447" cy="659936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20D3ED8D-2D47-DD46-996C-2324C990C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4391" y="2754002"/>
            <a:ext cx="222250" cy="28989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424D7FF-D1E6-5947-A7EE-1C41BF1DF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2893" y="2076035"/>
            <a:ext cx="993246" cy="264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5887B90-90E5-BB45-B6A0-76EFDAF5D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2893" y="2774683"/>
            <a:ext cx="993246" cy="264866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A61DAF1-9AD7-2449-8171-258A32B64AF2}"/>
              </a:ext>
            </a:extLst>
          </p:cNvPr>
          <p:cNvSpPr txBox="1">
            <a:spLocks noChangeArrowheads="1"/>
          </p:cNvSpPr>
          <p:nvPr/>
        </p:nvSpPr>
        <p:spPr>
          <a:xfrm>
            <a:off x="737426" y="3385862"/>
            <a:ext cx="7905829" cy="670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This means that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b’</a:t>
            </a:r>
            <a:r>
              <a:rPr lang="en-US" altLang="en-US" sz="1800" dirty="0">
                <a:ea typeface="ＭＳ Ｐゴシック" panose="020B0600070205080204" pitchFamily="34" charset="-128"/>
              </a:rPr>
              <a:t> must be linked to some other drummer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d’ </a:t>
            </a:r>
            <a:r>
              <a:rPr lang="en-US" altLang="en-US" sz="1800" dirty="0">
                <a:ea typeface="ＭＳ Ｐゴシック" panose="020B0600070205080204" pitchFamily="34" charset="-128"/>
              </a:rPr>
              <a:t>in the matching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M’</a:t>
            </a:r>
            <a:endParaRPr lang="en-US" altLang="en-US" sz="1800" dirty="0">
              <a:ea typeface="ＭＳ Ｐゴシック" panose="020B0600070205080204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5C127F-3A53-CA4F-B963-8EDC44A4C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5284" y="2067636"/>
            <a:ext cx="234029" cy="2808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611F31-EDEB-C841-9C0B-BA21A303CDDE}"/>
              </a:ext>
            </a:extLst>
          </p:cNvPr>
          <p:cNvSpPr txBox="1"/>
          <p:nvPr/>
        </p:nvSpPr>
        <p:spPr>
          <a:xfrm>
            <a:off x="4160082" y="1789414"/>
            <a:ext cx="6924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M’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972230-07DC-344D-8FAE-D934E8A30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3375" y="2729235"/>
            <a:ext cx="2573797" cy="302226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BEC6D71-8A32-4743-9081-F7F5124B6820}"/>
              </a:ext>
            </a:extLst>
          </p:cNvPr>
          <p:cNvSpPr txBox="1">
            <a:spLocks noChangeArrowheads="1"/>
          </p:cNvSpPr>
          <p:nvPr/>
        </p:nvSpPr>
        <p:spPr>
          <a:xfrm>
            <a:off x="737426" y="4093754"/>
            <a:ext cx="7905829" cy="670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We see that (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b’, d) </a:t>
            </a:r>
            <a:r>
              <a:rPr lang="en-US" altLang="en-US" sz="1800" dirty="0">
                <a:ea typeface="ＭＳ Ｐゴシック" panose="020B0600070205080204" pitchFamily="34" charset="-128"/>
              </a:rPr>
              <a:t>is a blocking pair in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M’, </a:t>
            </a:r>
            <a:r>
              <a:rPr lang="en-US" altLang="en-US" sz="1800" dirty="0">
                <a:ea typeface="ＭＳ Ｐゴシック" panose="020B0600070205080204" pitchFamily="34" charset="-128"/>
              </a:rPr>
              <a:t>which is a contradiction</a:t>
            </a:r>
          </a:p>
        </p:txBody>
      </p:sp>
    </p:spTree>
    <p:extLst>
      <p:ext uri="{BB962C8B-B14F-4D97-AF65-F5344CB8AC3E}">
        <p14:creationId xmlns:p14="http://schemas.microsoft.com/office/powerpoint/2010/main" val="2665288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>
            <a:extLst>
              <a:ext uri="{FF2B5EF4-FFF2-40B4-BE49-F238E27FC236}">
                <a16:creationId xmlns:a16="http://schemas.microsoft.com/office/drawing/2014/main" id="{E5374A19-D6EA-BB4F-AD84-5AFE19F4EB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5853" y="187480"/>
            <a:ext cx="6879153" cy="857250"/>
          </a:xfrm>
        </p:spPr>
        <p:txBody>
          <a:bodyPr>
            <a:normAutofit/>
          </a:bodyPr>
          <a:lstStyle/>
          <a:p>
            <a:r>
              <a:rPr lang="en-US" altLang="en-US" sz="2700" dirty="0">
                <a:ea typeface="ＭＳ Ｐゴシック" panose="020B0600070205080204" pitchFamily="34" charset="-128"/>
              </a:rPr>
              <a:t>Learning in Matching Markets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University of California, Berkeley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C9F02E1-F1F8-6C43-8476-9A3F2746AD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35315" y="1044730"/>
            <a:ext cx="7273370" cy="32412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en-US" sz="2200" dirty="0">
                <a:ea typeface="ＭＳ Ｐゴシック" panose="020B0600070205080204" pitchFamily="34" charset="-128"/>
              </a:rPr>
              <a:t>What if we don’t know the preferences a priori?</a:t>
            </a:r>
          </a:p>
          <a:p>
            <a:pPr>
              <a:lnSpc>
                <a:spcPct val="150000"/>
              </a:lnSpc>
            </a:pPr>
            <a:r>
              <a:rPr lang="en-US" altLang="en-US" sz="2200" dirty="0">
                <a:ea typeface="ＭＳ Ｐゴシック" panose="020B0600070205080204" pitchFamily="34" charset="-128"/>
              </a:rPr>
              <a:t>We could consider using a bandit algorithm such as UCB to learn the preferences from experience</a:t>
            </a:r>
          </a:p>
          <a:p>
            <a:pPr>
              <a:lnSpc>
                <a:spcPct val="150000"/>
              </a:lnSpc>
            </a:pPr>
            <a:r>
              <a:rPr lang="en-US" altLang="en-US" sz="2200" dirty="0">
                <a:ea typeface="ＭＳ Ｐゴシック" panose="020B0600070205080204" pitchFamily="34" charset="-128"/>
              </a:rPr>
              <a:t>So now we will have multiple bandit-based learners interacting with each other in a market</a:t>
            </a:r>
          </a:p>
          <a:p>
            <a:pPr>
              <a:lnSpc>
                <a:spcPct val="90000"/>
              </a:lnSpc>
            </a:pPr>
            <a:endParaRPr lang="en-US" altLang="en-US" sz="1800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endParaRPr lang="en-US" altLang="en-US" sz="1800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endParaRPr lang="en-US" altLang="en-US" sz="1800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endParaRPr lang="en-US" altLang="en-US" sz="1800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endParaRPr lang="en-US" altLang="en-US" sz="18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435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unknown.png" descr="unknow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097" y="1650965"/>
            <a:ext cx="853918" cy="941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204" y="2750899"/>
            <a:ext cx="941705" cy="941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2872" y="3794840"/>
            <a:ext cx="1210078" cy="1018666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1."/>
          <p:cNvSpPr txBox="1"/>
          <p:nvPr/>
        </p:nvSpPr>
        <p:spPr>
          <a:xfrm>
            <a:off x="4271586" y="2312963"/>
            <a:ext cx="215874" cy="281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/>
          <a:lstStyle>
            <a:lvl1pPr>
              <a:defRPr sz="30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582" dirty="0"/>
              <a:t>1</a:t>
            </a:r>
          </a:p>
        </p:txBody>
      </p:sp>
      <p:sp>
        <p:nvSpPr>
          <p:cNvPr id="204" name="2."/>
          <p:cNvSpPr txBox="1"/>
          <p:nvPr/>
        </p:nvSpPr>
        <p:spPr>
          <a:xfrm>
            <a:off x="4273712" y="3414829"/>
            <a:ext cx="213748" cy="335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/>
          <a:lstStyle>
            <a:lvl1pPr>
              <a:defRPr sz="30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582" dirty="0"/>
              <a:t>2</a:t>
            </a:r>
          </a:p>
        </p:txBody>
      </p:sp>
      <p:sp>
        <p:nvSpPr>
          <p:cNvPr id="205" name="3."/>
          <p:cNvSpPr txBox="1"/>
          <p:nvPr/>
        </p:nvSpPr>
        <p:spPr>
          <a:xfrm>
            <a:off x="4271586" y="4351070"/>
            <a:ext cx="215874" cy="335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/>
          <a:lstStyle>
            <a:lvl1pPr>
              <a:defRPr sz="30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582" dirty="0"/>
              <a:t>3</a:t>
            </a:r>
          </a:p>
        </p:txBody>
      </p:sp>
      <p:sp>
        <p:nvSpPr>
          <p:cNvPr id="206" name="Line"/>
          <p:cNvSpPr/>
          <p:nvPr/>
        </p:nvSpPr>
        <p:spPr>
          <a:xfrm>
            <a:off x="2413540" y="2373490"/>
            <a:ext cx="183139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40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109"/>
          </a:p>
        </p:txBody>
      </p:sp>
      <p:grpSp>
        <p:nvGrpSpPr>
          <p:cNvPr id="209" name="Group"/>
          <p:cNvGrpSpPr/>
          <p:nvPr/>
        </p:nvGrpSpPr>
        <p:grpSpPr>
          <a:xfrm>
            <a:off x="2381759" y="1957745"/>
            <a:ext cx="1776324" cy="267696"/>
            <a:chOff x="0" y="0"/>
            <a:chExt cx="3368435" cy="507630"/>
          </a:xfrm>
        </p:grpSpPr>
        <p:sp>
          <p:nvSpPr>
            <p:cNvPr id="207" name="Line"/>
            <p:cNvSpPr/>
            <p:nvPr/>
          </p:nvSpPr>
          <p:spPr>
            <a:xfrm flipH="1" flipV="1">
              <a:off x="0" y="507630"/>
              <a:ext cx="336843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4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9"/>
            </a:p>
          </p:txBody>
        </p:sp>
        <p:pic>
          <p:nvPicPr>
            <p:cNvPr id="208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12743" y="0"/>
              <a:ext cx="285867" cy="2994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0" name="Line"/>
          <p:cNvSpPr/>
          <p:nvPr/>
        </p:nvSpPr>
        <p:spPr>
          <a:xfrm>
            <a:off x="2112840" y="2553258"/>
            <a:ext cx="2099455" cy="185411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40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109"/>
          </a:p>
        </p:txBody>
      </p:sp>
      <p:grpSp>
        <p:nvGrpSpPr>
          <p:cNvPr id="213" name="Group"/>
          <p:cNvGrpSpPr/>
          <p:nvPr/>
        </p:nvGrpSpPr>
        <p:grpSpPr>
          <a:xfrm>
            <a:off x="2233085" y="2443964"/>
            <a:ext cx="2069180" cy="1870187"/>
            <a:chOff x="0" y="0"/>
            <a:chExt cx="3923778" cy="3546428"/>
          </a:xfrm>
        </p:grpSpPr>
        <p:sp>
          <p:nvSpPr>
            <p:cNvPr id="211" name="Line"/>
            <p:cNvSpPr/>
            <p:nvPr/>
          </p:nvSpPr>
          <p:spPr>
            <a:xfrm flipH="1" flipV="1">
              <a:off x="0" y="0"/>
              <a:ext cx="3923779" cy="354642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4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9"/>
            </a:p>
          </p:txBody>
        </p:sp>
        <p:pic>
          <p:nvPicPr>
            <p:cNvPr id="212" name="Image" descr="Imag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94722" y="1317883"/>
              <a:ext cx="314060" cy="3140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4" name="Pedestrian Crossing"/>
          <p:cNvSpPr/>
          <p:nvPr/>
        </p:nvSpPr>
        <p:spPr>
          <a:xfrm>
            <a:off x="1444277" y="1732456"/>
            <a:ext cx="659283" cy="10842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71" y="0"/>
                </a:moveTo>
                <a:cubicBezTo>
                  <a:pt x="13864" y="0"/>
                  <a:pt x="14557" y="162"/>
                  <a:pt x="15086" y="483"/>
                </a:cubicBezTo>
                <a:cubicBezTo>
                  <a:pt x="16144" y="1127"/>
                  <a:pt x="16144" y="2169"/>
                  <a:pt x="15086" y="2812"/>
                </a:cubicBezTo>
                <a:cubicBezTo>
                  <a:pt x="14028" y="3455"/>
                  <a:pt x="12312" y="3455"/>
                  <a:pt x="11253" y="2812"/>
                </a:cubicBezTo>
                <a:cubicBezTo>
                  <a:pt x="10195" y="2169"/>
                  <a:pt x="10195" y="1127"/>
                  <a:pt x="11253" y="483"/>
                </a:cubicBezTo>
                <a:cubicBezTo>
                  <a:pt x="11783" y="162"/>
                  <a:pt x="12478" y="0"/>
                  <a:pt x="13171" y="0"/>
                </a:cubicBezTo>
                <a:close/>
                <a:moveTo>
                  <a:pt x="10428" y="3610"/>
                </a:moveTo>
                <a:cubicBezTo>
                  <a:pt x="12149" y="3587"/>
                  <a:pt x="13803" y="4202"/>
                  <a:pt x="14487" y="5239"/>
                </a:cubicBezTo>
                <a:lnTo>
                  <a:pt x="16665" y="8540"/>
                </a:lnTo>
                <a:lnTo>
                  <a:pt x="21600" y="9903"/>
                </a:lnTo>
                <a:lnTo>
                  <a:pt x="20727" y="11494"/>
                </a:lnTo>
                <a:lnTo>
                  <a:pt x="14296" y="9903"/>
                </a:lnTo>
                <a:lnTo>
                  <a:pt x="13171" y="8548"/>
                </a:lnTo>
                <a:lnTo>
                  <a:pt x="11959" y="11358"/>
                </a:lnTo>
                <a:lnTo>
                  <a:pt x="15091" y="14359"/>
                </a:lnTo>
                <a:lnTo>
                  <a:pt x="18288" y="21055"/>
                </a:lnTo>
                <a:lnTo>
                  <a:pt x="15128" y="21600"/>
                </a:lnTo>
                <a:lnTo>
                  <a:pt x="11813" y="16330"/>
                </a:lnTo>
                <a:lnTo>
                  <a:pt x="10081" y="15338"/>
                </a:lnTo>
                <a:lnTo>
                  <a:pt x="4636" y="21573"/>
                </a:lnTo>
                <a:lnTo>
                  <a:pt x="1724" y="20575"/>
                </a:lnTo>
                <a:lnTo>
                  <a:pt x="5588" y="15479"/>
                </a:lnTo>
                <a:lnTo>
                  <a:pt x="4445" y="10373"/>
                </a:lnTo>
                <a:lnTo>
                  <a:pt x="6523" y="6969"/>
                </a:lnTo>
                <a:lnTo>
                  <a:pt x="4042" y="7529"/>
                </a:lnTo>
                <a:lnTo>
                  <a:pt x="2752" y="11134"/>
                </a:lnTo>
                <a:lnTo>
                  <a:pt x="0" y="11134"/>
                </a:lnTo>
                <a:lnTo>
                  <a:pt x="1467" y="5917"/>
                </a:lnTo>
                <a:lnTo>
                  <a:pt x="8717" y="3855"/>
                </a:lnTo>
                <a:cubicBezTo>
                  <a:pt x="9272" y="3697"/>
                  <a:pt x="9854" y="3618"/>
                  <a:pt x="10428" y="3610"/>
                </a:cubicBez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215" name="Multi-armed bandits provide a natural framework to understand exploration / exploitation trade-offs."/>
          <p:cNvSpPr txBox="1"/>
          <p:nvPr/>
        </p:nvSpPr>
        <p:spPr>
          <a:xfrm>
            <a:off x="955964" y="870220"/>
            <a:ext cx="7079671" cy="573346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US" sz="1687" dirty="0"/>
              <a:t>Recall that m</a:t>
            </a:r>
            <a:r>
              <a:rPr sz="1687" dirty="0"/>
              <a:t>ulti-armed bandits provide a natural framework to understand exploration / exploitation trade-offs. </a:t>
            </a:r>
          </a:p>
        </p:txBody>
      </p:sp>
      <p:sp>
        <p:nvSpPr>
          <p:cNvPr id="216" name="Exploration vs Exploitation"/>
          <p:cNvSpPr txBox="1">
            <a:spLocks noGrp="1"/>
          </p:cNvSpPr>
          <p:nvPr>
            <p:ph type="title" idx="4294967295"/>
          </p:nvPr>
        </p:nvSpPr>
        <p:spPr>
          <a:xfrm>
            <a:off x="762562" y="-201283"/>
            <a:ext cx="8132988" cy="878957"/>
          </a:xfrm>
          <a:prstGeom prst="rect">
            <a:avLst/>
          </a:prstGeom>
        </p:spPr>
        <p:txBody>
          <a:bodyPr anchor="b">
            <a:noAutofit/>
          </a:bodyPr>
          <a:lstStyle>
            <a:lvl1pPr marL="254000" algn="l" defTabSz="457200">
              <a:lnSpc>
                <a:spcPts val="8600"/>
              </a:lnSpc>
              <a:spcBef>
                <a:spcPts val="900"/>
              </a:spcBef>
              <a:defRPr sz="48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Review of UCB in the Single-Agent Case</a:t>
            </a:r>
            <a:endParaRPr sz="2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9" name="Group"/>
          <p:cNvGrpSpPr/>
          <p:nvPr/>
        </p:nvGrpSpPr>
        <p:grpSpPr>
          <a:xfrm>
            <a:off x="5359833" y="1696480"/>
            <a:ext cx="2457956" cy="2975543"/>
            <a:chOff x="0" y="-1"/>
            <a:chExt cx="4661011" cy="5642510"/>
          </a:xfrm>
        </p:grpSpPr>
        <p:sp>
          <p:nvSpPr>
            <p:cNvPr id="217" name="Line"/>
            <p:cNvSpPr/>
            <p:nvPr/>
          </p:nvSpPr>
          <p:spPr>
            <a:xfrm>
              <a:off x="172777" y="1167540"/>
              <a:ext cx="377347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218" name="Line"/>
            <p:cNvSpPr/>
            <p:nvPr/>
          </p:nvSpPr>
          <p:spPr>
            <a:xfrm>
              <a:off x="-1" y="-2"/>
              <a:ext cx="3156689" cy="999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6" extrusionOk="0">
                  <a:moveTo>
                    <a:pt x="0" y="21486"/>
                  </a:moveTo>
                  <a:cubicBezTo>
                    <a:pt x="1415" y="21251"/>
                    <a:pt x="2786" y="20241"/>
                    <a:pt x="4062" y="18546"/>
                  </a:cubicBezTo>
                  <a:cubicBezTo>
                    <a:pt x="5105" y="17159"/>
                    <a:pt x="6115" y="15266"/>
                    <a:pt x="6811" y="12304"/>
                  </a:cubicBezTo>
                  <a:cubicBezTo>
                    <a:pt x="7930" y="7538"/>
                    <a:pt x="8399" y="112"/>
                    <a:pt x="10332" y="2"/>
                  </a:cubicBezTo>
                  <a:cubicBezTo>
                    <a:pt x="12360" y="-114"/>
                    <a:pt x="12849" y="7743"/>
                    <a:pt x="14060" y="12513"/>
                  </a:cubicBezTo>
                  <a:cubicBezTo>
                    <a:pt x="14907" y="15850"/>
                    <a:pt x="16153" y="17619"/>
                    <a:pt x="17395" y="18860"/>
                  </a:cubicBezTo>
                  <a:cubicBezTo>
                    <a:pt x="18729" y="20193"/>
                    <a:pt x="20136" y="21004"/>
                    <a:pt x="21600" y="21208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219" name="Line"/>
            <p:cNvSpPr/>
            <p:nvPr/>
          </p:nvSpPr>
          <p:spPr>
            <a:xfrm flipV="1">
              <a:off x="1519537" y="11375"/>
              <a:ext cx="1" cy="155662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pic>
          <p:nvPicPr>
            <p:cNvPr id="220" name="mu_1.pdf" descr="mu_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95981" y="1316092"/>
              <a:ext cx="419101" cy="317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1" name="Line"/>
            <p:cNvSpPr/>
            <p:nvPr/>
          </p:nvSpPr>
          <p:spPr>
            <a:xfrm>
              <a:off x="209527" y="3213611"/>
              <a:ext cx="377347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222" name="Line"/>
            <p:cNvSpPr/>
            <p:nvPr/>
          </p:nvSpPr>
          <p:spPr>
            <a:xfrm>
              <a:off x="1504324" y="2052978"/>
              <a:ext cx="3156688" cy="999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6" extrusionOk="0">
                  <a:moveTo>
                    <a:pt x="0" y="21486"/>
                  </a:moveTo>
                  <a:cubicBezTo>
                    <a:pt x="1415" y="21251"/>
                    <a:pt x="2786" y="20241"/>
                    <a:pt x="4062" y="18546"/>
                  </a:cubicBezTo>
                  <a:cubicBezTo>
                    <a:pt x="5105" y="17159"/>
                    <a:pt x="6115" y="15266"/>
                    <a:pt x="6811" y="12304"/>
                  </a:cubicBezTo>
                  <a:cubicBezTo>
                    <a:pt x="7930" y="7538"/>
                    <a:pt x="8399" y="112"/>
                    <a:pt x="10332" y="2"/>
                  </a:cubicBezTo>
                  <a:cubicBezTo>
                    <a:pt x="12360" y="-114"/>
                    <a:pt x="12849" y="7743"/>
                    <a:pt x="14060" y="12513"/>
                  </a:cubicBezTo>
                  <a:cubicBezTo>
                    <a:pt x="14907" y="15850"/>
                    <a:pt x="16153" y="17619"/>
                    <a:pt x="17395" y="18860"/>
                  </a:cubicBezTo>
                  <a:cubicBezTo>
                    <a:pt x="18729" y="20193"/>
                    <a:pt x="20136" y="21004"/>
                    <a:pt x="21600" y="21208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223" name="Line"/>
            <p:cNvSpPr/>
            <p:nvPr/>
          </p:nvSpPr>
          <p:spPr>
            <a:xfrm flipV="1">
              <a:off x="3023861" y="2064355"/>
              <a:ext cx="1" cy="155662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224" name="Line"/>
            <p:cNvSpPr/>
            <p:nvPr/>
          </p:nvSpPr>
          <p:spPr>
            <a:xfrm>
              <a:off x="339867" y="5177477"/>
              <a:ext cx="377347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225" name="Line"/>
            <p:cNvSpPr/>
            <p:nvPr/>
          </p:nvSpPr>
          <p:spPr>
            <a:xfrm>
              <a:off x="648344" y="3975093"/>
              <a:ext cx="3156688" cy="999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6" extrusionOk="0">
                  <a:moveTo>
                    <a:pt x="0" y="21486"/>
                  </a:moveTo>
                  <a:cubicBezTo>
                    <a:pt x="1415" y="21251"/>
                    <a:pt x="2786" y="20241"/>
                    <a:pt x="4062" y="18546"/>
                  </a:cubicBezTo>
                  <a:cubicBezTo>
                    <a:pt x="5105" y="17159"/>
                    <a:pt x="6115" y="15266"/>
                    <a:pt x="6811" y="12304"/>
                  </a:cubicBezTo>
                  <a:cubicBezTo>
                    <a:pt x="7930" y="7538"/>
                    <a:pt x="8399" y="112"/>
                    <a:pt x="10332" y="2"/>
                  </a:cubicBezTo>
                  <a:cubicBezTo>
                    <a:pt x="12360" y="-114"/>
                    <a:pt x="12849" y="7743"/>
                    <a:pt x="14060" y="12513"/>
                  </a:cubicBezTo>
                  <a:cubicBezTo>
                    <a:pt x="14907" y="15850"/>
                    <a:pt x="16153" y="17619"/>
                    <a:pt x="17395" y="18860"/>
                  </a:cubicBezTo>
                  <a:cubicBezTo>
                    <a:pt x="18729" y="20193"/>
                    <a:pt x="20136" y="21004"/>
                    <a:pt x="21600" y="21208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226" name="Line"/>
            <p:cNvSpPr/>
            <p:nvPr/>
          </p:nvSpPr>
          <p:spPr>
            <a:xfrm flipV="1">
              <a:off x="2167881" y="3986470"/>
              <a:ext cx="1" cy="155662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pic>
          <p:nvPicPr>
            <p:cNvPr id="227" name="mu_2.pdf" descr="mu_2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21285" y="3355255"/>
              <a:ext cx="431801" cy="317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8" name="mu_3.pdf" descr="mu_3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72923" y="5325009"/>
              <a:ext cx="431801" cy="317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3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54993" y="4787664"/>
            <a:ext cx="5791583" cy="319094"/>
          </a:xfrm>
        </p:spPr>
        <p:txBody>
          <a:bodyPr/>
          <a:lstStyle/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1694385246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 animBg="1" advAuto="0"/>
      <p:bldP spid="206" grpId="1" animBg="1" advAuto="0"/>
      <p:bldP spid="209" grpId="0" animBg="1" advAuto="0"/>
      <p:bldP spid="209" grpId="1" animBg="1" advAuto="0"/>
      <p:bldP spid="210" grpId="0" animBg="1" advAuto="0"/>
      <p:bldP spid="213" grpId="0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gret"/>
          <p:cNvSpPr txBox="1">
            <a:spLocks noGrp="1"/>
          </p:cNvSpPr>
          <p:nvPr>
            <p:ph type="title"/>
          </p:nvPr>
        </p:nvSpPr>
        <p:spPr>
          <a:xfrm>
            <a:off x="457200" y="84479"/>
            <a:ext cx="8229600" cy="857250"/>
          </a:xfrm>
          <a:prstGeom prst="rect">
            <a:avLst/>
          </a:prstGeom>
        </p:spPr>
        <p:txBody>
          <a:bodyPr anchor="b">
            <a:noAutofit/>
          </a:bodyPr>
          <a:lstStyle>
            <a:lvl1pPr defTabSz="362204">
              <a:defRPr sz="4960"/>
            </a:lvl1pPr>
          </a:lstStyle>
          <a:p>
            <a:r>
              <a:rPr lang="en-US" sz="2700" dirty="0"/>
              <a:t>Notation</a:t>
            </a:r>
            <a:endParaRPr sz="2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Let n be the horizon (number of rounds)…"/>
              <p:cNvSpPr txBox="1">
                <a:spLocks noGrp="1"/>
              </p:cNvSpPr>
              <p:nvPr>
                <p:ph idx="1"/>
              </p:nvPr>
            </p:nvSpPr>
            <p:spPr>
              <a:xfrm>
                <a:off x="457200" y="1080405"/>
                <a:ext cx="8229600" cy="3394472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>
                  <a:spcBef>
                    <a:spcPts val="1318"/>
                  </a:spcBef>
                </a:pPr>
                <a:r>
                  <a:rPr sz="1800" dirty="0"/>
                  <a:t>Let </a:t>
                </a:r>
                <a:r>
                  <a:rPr sz="1800" i="1" dirty="0"/>
                  <a:t>n</a:t>
                </a:r>
                <a:r>
                  <a:rPr sz="1800" dirty="0"/>
                  <a:t> be the horizon (number of rounds)</a:t>
                </a:r>
              </a:p>
              <a:p>
                <a:pPr>
                  <a:spcBef>
                    <a:spcPts val="1318"/>
                  </a:spcBef>
                </a:pPr>
                <a:r>
                  <a:rPr sz="1800" dirty="0"/>
                  <a:t>Let </a:t>
                </a:r>
                <a:r>
                  <a:rPr sz="1800" i="1" dirty="0"/>
                  <a:t>K</a:t>
                </a:r>
                <a:r>
                  <a:rPr sz="1800" dirty="0"/>
                  <a:t> be the number of arms. </a:t>
                </a:r>
              </a:p>
              <a:p>
                <a:pPr>
                  <a:spcBef>
                    <a:spcPts val="1318"/>
                  </a:spcBef>
                </a:pPr>
                <a:r>
                  <a:rPr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sz="1800" dirty="0"/>
                  <a:t> be the reward of arm </a:t>
                </a:r>
                <a14:m>
                  <m:oMath xmlns:m="http://schemas.openxmlformats.org/officeDocument/2006/math">
                    <m:r>
                      <a:rPr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sz="1800" dirty="0"/>
                  <a:t> at time </a:t>
                </a:r>
                <a14:m>
                  <m:oMath xmlns:m="http://schemas.openxmlformats.org/officeDocument/2006/math">
                    <m:r>
                      <a:rPr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sz="1800" dirty="0"/>
                  <a:t>.</a:t>
                </a:r>
              </a:p>
              <a:p>
                <a:pPr>
                  <a:spcBef>
                    <a:spcPts val="1318"/>
                  </a:spcBef>
                </a:pPr>
                <a:r>
                  <a:rPr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sz="1800" dirty="0"/>
                  <a:t> be the arm chosen at time </a:t>
                </a:r>
                <a14:m>
                  <m:oMath xmlns:m="http://schemas.openxmlformats.org/officeDocument/2006/math">
                    <m:r>
                      <a:rPr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sz="1800" dirty="0"/>
                  <a:t>.</a:t>
                </a:r>
              </a:p>
              <a:p>
                <a:pPr>
                  <a:spcBef>
                    <a:spcPts val="1318"/>
                  </a:spcBef>
                </a:pPr>
                <a:r>
                  <a:rPr sz="1800" dirty="0"/>
                  <a:t>The goal is to minimize (expected) regret:</a:t>
                </a:r>
              </a:p>
            </p:txBody>
          </p:sp>
        </mc:Choice>
        <mc:Fallback xmlns="">
          <p:sp>
            <p:nvSpPr>
              <p:cNvPr id="237" name="Let n be the horizon (number of rounds)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80405"/>
                <a:ext cx="8229600" cy="3394472"/>
              </a:xfrm>
              <a:prstGeom prst="rect">
                <a:avLst/>
              </a:prstGeom>
              <a:blipFill>
                <a:blip r:embed="rId3"/>
                <a:stretch>
                  <a:fillRect l="-463" t="-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Equation"/>
              <p:cNvSpPr txBox="1"/>
              <p:nvPr/>
            </p:nvSpPr>
            <p:spPr>
              <a:xfrm>
                <a:off x="2225623" y="3227243"/>
                <a:ext cx="4966673" cy="59984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defTabSz="482163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56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sz="2056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056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sz="2056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limLow>
                        <m:limLowPr>
                          <m:ctrlPr>
                            <a:rPr sz="2056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2056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e>
                        <m:lim>
                          <m:r>
                            <a:rPr sz="2056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2056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∈{1,2,…,</m:t>
                          </m:r>
                          <m:r>
                            <a:rPr sz="2056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sz="2056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lim>
                      </m:limLow>
                      <m:r>
                        <a:rPr sz="2056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sz="2056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limUpp>
                            <m:limUppPr>
                              <m:ctrlPr>
                                <a:rPr sz="2056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limLow>
                                <m:limLowPr>
                                  <m:ctrlPr>
                                    <a:rPr sz="2056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sz="2056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∑</m:t>
                                  </m:r>
                                </m:e>
                                <m:lim>
                                  <m:r>
                                    <a:rPr sz="2056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sz="2056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lim>
                              </m:limLow>
                            </m:e>
                            <m:lim>
                              <m:r>
                                <a:rPr sz="2056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lim>
                          </m:limUpp>
                          <m:sSub>
                            <m:sSubPr>
                              <m:ctrlPr>
                                <a:rPr sz="2056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056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sz="2056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sz="2056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2056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056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limUpp>
                            <m:limUppPr>
                              <m:ctrlPr>
                                <a:rPr sz="2056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limLow>
                                <m:limLowPr>
                                  <m:ctrlPr>
                                    <a:rPr sz="2056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sz="2056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∑</m:t>
                                  </m:r>
                                </m:e>
                                <m:lim>
                                  <m:r>
                                    <a:rPr sz="2056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sz="2056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lim>
                              </m:limLow>
                            </m:e>
                            <m:lim>
                              <m:r>
                                <a:rPr sz="2056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lim>
                          </m:limUpp>
                          <m:sSub>
                            <m:sSubPr>
                              <m:ctrlPr>
                                <a:rPr sz="2056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056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sz="2056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2056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sz="2056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</m:sSub>
                          <m:r>
                            <a:rPr sz="2056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2056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056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sz="2056" dirty="0"/>
              </a:p>
            </p:txBody>
          </p:sp>
        </mc:Choice>
        <mc:Fallback xmlns="">
          <p:sp>
            <p:nvSpPr>
              <p:cNvPr id="23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623" y="3227243"/>
                <a:ext cx="4966673" cy="599844"/>
              </a:xfrm>
              <a:prstGeom prst="rect">
                <a:avLst/>
              </a:prstGeom>
              <a:blipFill>
                <a:blip r:embed="rId4"/>
                <a:stretch>
                  <a:fillRect b="-1428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3" name="Group"/>
          <p:cNvGrpSpPr/>
          <p:nvPr/>
        </p:nvGrpSpPr>
        <p:grpSpPr>
          <a:xfrm>
            <a:off x="1816283" y="3744087"/>
            <a:ext cx="3715250" cy="832969"/>
            <a:chOff x="0" y="-1918"/>
            <a:chExt cx="7045213" cy="1579548"/>
          </a:xfrm>
        </p:grpSpPr>
        <p:sp>
          <p:nvSpPr>
            <p:cNvPr id="240" name="Line"/>
            <p:cNvSpPr/>
            <p:nvPr/>
          </p:nvSpPr>
          <p:spPr>
            <a:xfrm>
              <a:off x="3053645" y="329875"/>
              <a:ext cx="3991568" cy="1"/>
            </a:xfrm>
            <a:prstGeom prst="line">
              <a:avLst/>
            </a:prstGeom>
            <a:noFill/>
            <a:ln w="50800" cap="flat">
              <a:solidFill>
                <a:schemeClr val="accent1">
                  <a:lumOff val="-13575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241" name="Line"/>
            <p:cNvSpPr/>
            <p:nvPr/>
          </p:nvSpPr>
          <p:spPr>
            <a:xfrm flipH="1">
              <a:off x="2758621" y="338864"/>
              <a:ext cx="3568736" cy="775598"/>
            </a:xfrm>
            <a:prstGeom prst="line">
              <a:avLst/>
            </a:prstGeom>
            <a:noFill/>
            <a:ln w="38100" cap="flat">
              <a:solidFill>
                <a:schemeClr val="accent1">
                  <a:lumOff val="-13575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242" name="Total reward of best arm in hindsight"/>
            <p:cNvSpPr/>
            <p:nvPr/>
          </p:nvSpPr>
          <p:spPr>
            <a:xfrm>
              <a:off x="0" y="-1918"/>
              <a:ext cx="2758623" cy="15795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26789" tIns="26789" rIns="26789" bIns="26789" numCol="1" anchor="ctr">
              <a:sp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rPr sz="1687" dirty="0">
                  <a:solidFill>
                    <a:schemeClr val="bg2">
                      <a:lumMod val="25000"/>
                    </a:schemeClr>
                  </a:solidFill>
                </a:rPr>
                <a:t>Total reward of best arm </a:t>
              </a:r>
              <a:r>
                <a:rPr sz="1687" i="1" dirty="0">
                  <a:solidFill>
                    <a:schemeClr val="bg2">
                      <a:lumMod val="25000"/>
                    </a:schemeClr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 hindsight</a:t>
              </a:r>
            </a:p>
          </p:txBody>
        </p:sp>
      </p:grpSp>
      <p:grpSp>
        <p:nvGrpSpPr>
          <p:cNvPr id="247" name="Group"/>
          <p:cNvGrpSpPr/>
          <p:nvPr/>
        </p:nvGrpSpPr>
        <p:grpSpPr>
          <a:xfrm>
            <a:off x="5531533" y="3904474"/>
            <a:ext cx="1905114" cy="604309"/>
            <a:chOff x="0" y="0"/>
            <a:chExt cx="3612659" cy="1145946"/>
          </a:xfrm>
        </p:grpSpPr>
        <p:sp>
          <p:nvSpPr>
            <p:cNvPr id="244" name="Line"/>
            <p:cNvSpPr/>
            <p:nvPr/>
          </p:nvSpPr>
          <p:spPr>
            <a:xfrm>
              <a:off x="771487" y="0"/>
              <a:ext cx="1567893" cy="0"/>
            </a:xfrm>
            <a:prstGeom prst="line">
              <a:avLst/>
            </a:prstGeom>
            <a:noFill/>
            <a:ln w="50800" cap="flat">
              <a:solidFill>
                <a:schemeClr val="accent1">
                  <a:lumOff val="-13575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245" name="Line"/>
            <p:cNvSpPr/>
            <p:nvPr/>
          </p:nvSpPr>
          <p:spPr>
            <a:xfrm flipH="1">
              <a:off x="1555433" y="5399"/>
              <a:ext cx="1" cy="541223"/>
            </a:xfrm>
            <a:prstGeom prst="line">
              <a:avLst/>
            </a:prstGeom>
            <a:noFill/>
            <a:ln w="38100" cap="flat">
              <a:solidFill>
                <a:schemeClr val="accent1">
                  <a:lumOff val="-13575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246" name="Reward obtained"/>
            <p:cNvSpPr txBox="1"/>
            <p:nvPr/>
          </p:nvSpPr>
          <p:spPr>
            <a:xfrm>
              <a:off x="0" y="551034"/>
              <a:ext cx="3612659" cy="594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>
              <a:lvl1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1687">
                  <a:solidFill>
                    <a:schemeClr val="bg2">
                      <a:lumMod val="25000"/>
                    </a:schemeClr>
                  </a:solidFill>
                </a:rPr>
                <a:t>Reward obtained</a:t>
              </a:r>
            </a:p>
          </p:txBody>
        </p:sp>
      </p:grpSp>
      <p:sp>
        <p:nvSpPr>
          <p:cNvPr id="19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/>
        </p:nvSpPr>
        <p:spPr>
          <a:xfrm>
            <a:off x="1981197" y="4782641"/>
            <a:ext cx="5791583" cy="3190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1803327517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 build="p" bldLvl="5" animBg="1" advAuto="0"/>
      <p:bldP spid="239" grpId="0" animBg="1" advAuto="0"/>
      <p:bldP spid="243" grpId="0" animBg="1" advAuto="0"/>
      <p:bldP spid="247" grpId="0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he Upper Confidence Bounds metho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z="2700" dirty="0"/>
              <a:t>UCB Algorithm</a:t>
            </a:r>
            <a:endParaRPr sz="2700" dirty="0"/>
          </a:p>
        </p:txBody>
      </p:sp>
      <p:sp>
        <p:nvSpPr>
          <p:cNvPr id="308" name="Pedestrian Crossing"/>
          <p:cNvSpPr/>
          <p:nvPr/>
        </p:nvSpPr>
        <p:spPr>
          <a:xfrm>
            <a:off x="4280030" y="1263014"/>
            <a:ext cx="659283" cy="10842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71" y="0"/>
                </a:moveTo>
                <a:cubicBezTo>
                  <a:pt x="13864" y="0"/>
                  <a:pt x="14557" y="162"/>
                  <a:pt x="15086" y="483"/>
                </a:cubicBezTo>
                <a:cubicBezTo>
                  <a:pt x="16144" y="1127"/>
                  <a:pt x="16144" y="2169"/>
                  <a:pt x="15086" y="2812"/>
                </a:cubicBezTo>
                <a:cubicBezTo>
                  <a:pt x="14028" y="3455"/>
                  <a:pt x="12312" y="3455"/>
                  <a:pt x="11253" y="2812"/>
                </a:cubicBezTo>
                <a:cubicBezTo>
                  <a:pt x="10195" y="2169"/>
                  <a:pt x="10195" y="1127"/>
                  <a:pt x="11253" y="483"/>
                </a:cubicBezTo>
                <a:cubicBezTo>
                  <a:pt x="11783" y="162"/>
                  <a:pt x="12478" y="0"/>
                  <a:pt x="13171" y="0"/>
                </a:cubicBezTo>
                <a:close/>
                <a:moveTo>
                  <a:pt x="10428" y="3610"/>
                </a:moveTo>
                <a:cubicBezTo>
                  <a:pt x="12149" y="3587"/>
                  <a:pt x="13803" y="4202"/>
                  <a:pt x="14487" y="5239"/>
                </a:cubicBezTo>
                <a:lnTo>
                  <a:pt x="16665" y="8540"/>
                </a:lnTo>
                <a:lnTo>
                  <a:pt x="21600" y="9903"/>
                </a:lnTo>
                <a:lnTo>
                  <a:pt x="20727" y="11494"/>
                </a:lnTo>
                <a:lnTo>
                  <a:pt x="14296" y="9903"/>
                </a:lnTo>
                <a:lnTo>
                  <a:pt x="13171" y="8548"/>
                </a:lnTo>
                <a:lnTo>
                  <a:pt x="11959" y="11358"/>
                </a:lnTo>
                <a:lnTo>
                  <a:pt x="15091" y="14359"/>
                </a:lnTo>
                <a:lnTo>
                  <a:pt x="18288" y="21055"/>
                </a:lnTo>
                <a:lnTo>
                  <a:pt x="15128" y="21600"/>
                </a:lnTo>
                <a:lnTo>
                  <a:pt x="11813" y="16330"/>
                </a:lnTo>
                <a:lnTo>
                  <a:pt x="10081" y="15338"/>
                </a:lnTo>
                <a:lnTo>
                  <a:pt x="4636" y="21573"/>
                </a:lnTo>
                <a:lnTo>
                  <a:pt x="1724" y="20575"/>
                </a:lnTo>
                <a:lnTo>
                  <a:pt x="5588" y="15479"/>
                </a:lnTo>
                <a:lnTo>
                  <a:pt x="4445" y="10373"/>
                </a:lnTo>
                <a:lnTo>
                  <a:pt x="6523" y="6969"/>
                </a:lnTo>
                <a:lnTo>
                  <a:pt x="4042" y="7529"/>
                </a:lnTo>
                <a:lnTo>
                  <a:pt x="2752" y="11134"/>
                </a:lnTo>
                <a:lnTo>
                  <a:pt x="0" y="11134"/>
                </a:lnTo>
                <a:lnTo>
                  <a:pt x="1467" y="5917"/>
                </a:lnTo>
                <a:lnTo>
                  <a:pt x="8717" y="3855"/>
                </a:lnTo>
                <a:cubicBezTo>
                  <a:pt x="9272" y="3697"/>
                  <a:pt x="9854" y="3618"/>
                  <a:pt x="10428" y="3610"/>
                </a:cubicBez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09" name="Line"/>
          <p:cNvSpPr/>
          <p:nvPr/>
        </p:nvSpPr>
        <p:spPr>
          <a:xfrm flipV="1">
            <a:off x="2360678" y="2953097"/>
            <a:ext cx="1" cy="191763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10" name="Line"/>
          <p:cNvSpPr/>
          <p:nvPr/>
        </p:nvSpPr>
        <p:spPr>
          <a:xfrm rot="5400000" flipH="1">
            <a:off x="1861358" y="3588088"/>
            <a:ext cx="1664660" cy="527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86" extrusionOk="0">
                <a:moveTo>
                  <a:pt x="0" y="21486"/>
                </a:moveTo>
                <a:cubicBezTo>
                  <a:pt x="1415" y="21251"/>
                  <a:pt x="2786" y="20241"/>
                  <a:pt x="4062" y="18546"/>
                </a:cubicBezTo>
                <a:cubicBezTo>
                  <a:pt x="5105" y="17159"/>
                  <a:pt x="6115" y="15266"/>
                  <a:pt x="6811" y="12304"/>
                </a:cubicBezTo>
                <a:cubicBezTo>
                  <a:pt x="7930" y="7538"/>
                  <a:pt x="8399" y="112"/>
                  <a:pt x="10332" y="2"/>
                </a:cubicBezTo>
                <a:cubicBezTo>
                  <a:pt x="12360" y="-114"/>
                  <a:pt x="12849" y="7743"/>
                  <a:pt x="14060" y="12513"/>
                </a:cubicBezTo>
                <a:cubicBezTo>
                  <a:pt x="14907" y="15850"/>
                  <a:pt x="16153" y="17619"/>
                  <a:pt x="17395" y="18860"/>
                </a:cubicBezTo>
                <a:cubicBezTo>
                  <a:pt x="18729" y="20193"/>
                  <a:pt x="20136" y="21004"/>
                  <a:pt x="21600" y="21208"/>
                </a:cubicBezTo>
              </a:path>
            </a:pathLst>
          </a:custGeom>
          <a:ln w="381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11" name="Line"/>
          <p:cNvSpPr/>
          <p:nvPr/>
        </p:nvSpPr>
        <p:spPr>
          <a:xfrm flipH="1">
            <a:off x="2182907" y="3896634"/>
            <a:ext cx="754380" cy="1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pic>
        <p:nvPicPr>
          <p:cNvPr id="312" name="mu_1.pdf" descr="mu_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030" y="4017489"/>
            <a:ext cx="221010" cy="167432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Line"/>
          <p:cNvSpPr/>
          <p:nvPr/>
        </p:nvSpPr>
        <p:spPr>
          <a:xfrm flipH="1">
            <a:off x="2175326" y="3393248"/>
            <a:ext cx="941804" cy="1"/>
          </a:xfrm>
          <a:prstGeom prst="line">
            <a:avLst/>
          </a:prstGeom>
          <a:ln w="50800">
            <a:solidFill>
              <a:srgbClr val="FF0000"/>
            </a:solidFill>
            <a:custDash>
              <a:ds d="200000" sp="200000"/>
            </a:custDash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14" name="Line"/>
          <p:cNvSpPr/>
          <p:nvPr/>
        </p:nvSpPr>
        <p:spPr>
          <a:xfrm flipV="1">
            <a:off x="4431612" y="2965483"/>
            <a:ext cx="1" cy="191763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15" name="Line"/>
          <p:cNvSpPr/>
          <p:nvPr/>
        </p:nvSpPr>
        <p:spPr>
          <a:xfrm rot="5400000" flipH="1">
            <a:off x="3933353" y="3287034"/>
            <a:ext cx="1664660" cy="527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86" extrusionOk="0">
                <a:moveTo>
                  <a:pt x="0" y="21486"/>
                </a:moveTo>
                <a:cubicBezTo>
                  <a:pt x="1415" y="21251"/>
                  <a:pt x="2786" y="20241"/>
                  <a:pt x="4062" y="18546"/>
                </a:cubicBezTo>
                <a:cubicBezTo>
                  <a:pt x="5105" y="17159"/>
                  <a:pt x="6115" y="15266"/>
                  <a:pt x="6811" y="12304"/>
                </a:cubicBezTo>
                <a:cubicBezTo>
                  <a:pt x="7930" y="7538"/>
                  <a:pt x="8399" y="112"/>
                  <a:pt x="10332" y="2"/>
                </a:cubicBezTo>
                <a:cubicBezTo>
                  <a:pt x="12360" y="-114"/>
                  <a:pt x="12849" y="7743"/>
                  <a:pt x="14060" y="12513"/>
                </a:cubicBezTo>
                <a:cubicBezTo>
                  <a:pt x="14907" y="15850"/>
                  <a:pt x="16153" y="17619"/>
                  <a:pt x="17395" y="18860"/>
                </a:cubicBezTo>
                <a:cubicBezTo>
                  <a:pt x="18729" y="20193"/>
                  <a:pt x="20136" y="21004"/>
                  <a:pt x="21600" y="21208"/>
                </a:cubicBezTo>
              </a:path>
            </a:pathLst>
          </a:custGeom>
          <a:ln w="381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16" name="Line"/>
          <p:cNvSpPr/>
          <p:nvPr/>
        </p:nvSpPr>
        <p:spPr>
          <a:xfrm flipH="1">
            <a:off x="4160253" y="3595579"/>
            <a:ext cx="849030" cy="1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17" name="Line"/>
          <p:cNvSpPr/>
          <p:nvPr/>
        </p:nvSpPr>
        <p:spPr>
          <a:xfrm flipH="1">
            <a:off x="4237031" y="3492986"/>
            <a:ext cx="941803" cy="1"/>
          </a:xfrm>
          <a:prstGeom prst="line">
            <a:avLst/>
          </a:prstGeom>
          <a:ln w="50800">
            <a:solidFill>
              <a:srgbClr val="FF0000"/>
            </a:solidFill>
            <a:custDash>
              <a:ds d="200000" sp="200000"/>
            </a:custDash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18" name="Line"/>
          <p:cNvSpPr/>
          <p:nvPr/>
        </p:nvSpPr>
        <p:spPr>
          <a:xfrm flipV="1">
            <a:off x="6389154" y="2986037"/>
            <a:ext cx="1" cy="191763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19" name="Line"/>
          <p:cNvSpPr/>
          <p:nvPr/>
        </p:nvSpPr>
        <p:spPr>
          <a:xfrm rot="5400000" flipH="1">
            <a:off x="5920663" y="3800871"/>
            <a:ext cx="1664660" cy="527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86" extrusionOk="0">
                <a:moveTo>
                  <a:pt x="0" y="21486"/>
                </a:moveTo>
                <a:cubicBezTo>
                  <a:pt x="1415" y="21251"/>
                  <a:pt x="2786" y="20241"/>
                  <a:pt x="4062" y="18546"/>
                </a:cubicBezTo>
                <a:cubicBezTo>
                  <a:pt x="5105" y="17159"/>
                  <a:pt x="6115" y="15266"/>
                  <a:pt x="6811" y="12304"/>
                </a:cubicBezTo>
                <a:cubicBezTo>
                  <a:pt x="7930" y="7538"/>
                  <a:pt x="8399" y="112"/>
                  <a:pt x="10332" y="2"/>
                </a:cubicBezTo>
                <a:cubicBezTo>
                  <a:pt x="12360" y="-114"/>
                  <a:pt x="12849" y="7743"/>
                  <a:pt x="14060" y="12513"/>
                </a:cubicBezTo>
                <a:cubicBezTo>
                  <a:pt x="14907" y="15850"/>
                  <a:pt x="16153" y="17619"/>
                  <a:pt x="17395" y="18860"/>
                </a:cubicBezTo>
                <a:cubicBezTo>
                  <a:pt x="18729" y="20193"/>
                  <a:pt x="20136" y="21004"/>
                  <a:pt x="21600" y="21208"/>
                </a:cubicBezTo>
              </a:path>
            </a:pathLst>
          </a:custGeom>
          <a:ln w="381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20" name="Line"/>
          <p:cNvSpPr/>
          <p:nvPr/>
        </p:nvSpPr>
        <p:spPr>
          <a:xfrm flipH="1">
            <a:off x="6147563" y="4109416"/>
            <a:ext cx="849030" cy="1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21" name="Line"/>
          <p:cNvSpPr/>
          <p:nvPr/>
        </p:nvSpPr>
        <p:spPr>
          <a:xfrm flipH="1">
            <a:off x="6282098" y="3764945"/>
            <a:ext cx="941804" cy="1"/>
          </a:xfrm>
          <a:prstGeom prst="line">
            <a:avLst/>
          </a:prstGeom>
          <a:ln w="50800">
            <a:solidFill>
              <a:srgbClr val="FF0000"/>
            </a:solidFill>
            <a:custDash>
              <a:ds d="200000" sp="200000"/>
            </a:custDash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pic>
        <p:nvPicPr>
          <p:cNvPr id="322" name="mu_3.pdf" descr="mu_3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670" y="4183085"/>
            <a:ext cx="227708" cy="1674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mu_2.pdf" descr="mu_2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176" y="3662250"/>
            <a:ext cx="227708" cy="16743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6" name="Group"/>
          <p:cNvGrpSpPr/>
          <p:nvPr/>
        </p:nvGrpSpPr>
        <p:grpSpPr>
          <a:xfrm>
            <a:off x="1459648" y="1930809"/>
            <a:ext cx="2782222" cy="1298703"/>
            <a:chOff x="0" y="-152499"/>
            <a:chExt cx="5275915" cy="2462724"/>
          </a:xfrm>
        </p:grpSpPr>
        <p:sp>
          <p:nvSpPr>
            <p:cNvPr id="324" name="Line"/>
            <p:cNvSpPr/>
            <p:nvPr/>
          </p:nvSpPr>
          <p:spPr>
            <a:xfrm flipH="1">
              <a:off x="2554671" y="-1"/>
              <a:ext cx="2721244" cy="2310226"/>
            </a:xfrm>
            <a:prstGeom prst="line">
              <a:avLst/>
            </a:prstGeom>
            <a:noFill/>
            <a:ln w="38100" cap="flat">
              <a:solidFill>
                <a:schemeClr val="accent1">
                  <a:hueOff val="114395"/>
                  <a:lumOff val="-24975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325" name="Choose the arm with the highest UCB"/>
            <p:cNvSpPr txBox="1"/>
            <p:nvPr/>
          </p:nvSpPr>
          <p:spPr>
            <a:xfrm>
              <a:off x="0" y="-152499"/>
              <a:ext cx="4173555" cy="15795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>
              <a:lvl1pPr>
                <a:defRPr sz="32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1687"/>
                <a:t>Choose the arm with the highest UCB</a:t>
              </a:r>
            </a:p>
          </p:txBody>
        </p:sp>
      </p:grpSp>
      <p:sp>
        <p:nvSpPr>
          <p:cNvPr id="23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/>
        </p:nvSpPr>
        <p:spPr>
          <a:xfrm>
            <a:off x="1981197" y="4782641"/>
            <a:ext cx="5791583" cy="3190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452548765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6" grpId="0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Line"/>
          <p:cNvSpPr/>
          <p:nvPr/>
        </p:nvSpPr>
        <p:spPr>
          <a:xfrm flipH="1">
            <a:off x="2806838" y="2000759"/>
            <a:ext cx="1440626" cy="1228753"/>
          </a:xfrm>
          <a:prstGeom prst="line">
            <a:avLst/>
          </a:prstGeom>
          <a:ln w="38100">
            <a:solidFill>
              <a:schemeClr val="accent1">
                <a:hueOff val="114395"/>
                <a:lumOff val="-24975"/>
              </a:schemeClr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31" name="Line"/>
          <p:cNvSpPr/>
          <p:nvPr/>
        </p:nvSpPr>
        <p:spPr>
          <a:xfrm flipV="1">
            <a:off x="2360678" y="2953097"/>
            <a:ext cx="1" cy="191763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32" name="Line"/>
          <p:cNvSpPr/>
          <p:nvPr/>
        </p:nvSpPr>
        <p:spPr>
          <a:xfrm rot="5400000" flipH="1">
            <a:off x="1861358" y="3588088"/>
            <a:ext cx="1664660" cy="527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86" extrusionOk="0">
                <a:moveTo>
                  <a:pt x="0" y="21486"/>
                </a:moveTo>
                <a:cubicBezTo>
                  <a:pt x="1415" y="21251"/>
                  <a:pt x="2786" y="20241"/>
                  <a:pt x="4062" y="18546"/>
                </a:cubicBezTo>
                <a:cubicBezTo>
                  <a:pt x="5105" y="17159"/>
                  <a:pt x="6115" y="15266"/>
                  <a:pt x="6811" y="12304"/>
                </a:cubicBezTo>
                <a:cubicBezTo>
                  <a:pt x="7930" y="7538"/>
                  <a:pt x="8399" y="112"/>
                  <a:pt x="10332" y="2"/>
                </a:cubicBezTo>
                <a:cubicBezTo>
                  <a:pt x="12360" y="-114"/>
                  <a:pt x="12849" y="7743"/>
                  <a:pt x="14060" y="12513"/>
                </a:cubicBezTo>
                <a:cubicBezTo>
                  <a:pt x="14907" y="15850"/>
                  <a:pt x="16153" y="17619"/>
                  <a:pt x="17395" y="18860"/>
                </a:cubicBezTo>
                <a:cubicBezTo>
                  <a:pt x="18729" y="20193"/>
                  <a:pt x="20136" y="21004"/>
                  <a:pt x="21600" y="21208"/>
                </a:cubicBezTo>
              </a:path>
            </a:pathLst>
          </a:custGeom>
          <a:ln w="381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33" name="Line"/>
          <p:cNvSpPr/>
          <p:nvPr/>
        </p:nvSpPr>
        <p:spPr>
          <a:xfrm flipH="1">
            <a:off x="2182907" y="3896634"/>
            <a:ext cx="754380" cy="1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pic>
        <p:nvPicPr>
          <p:cNvPr id="334" name="mu_1.pdf" descr="mu_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030" y="4017489"/>
            <a:ext cx="221010" cy="167432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Line"/>
          <p:cNvSpPr/>
          <p:nvPr/>
        </p:nvSpPr>
        <p:spPr>
          <a:xfrm flipH="1">
            <a:off x="2159911" y="3586513"/>
            <a:ext cx="941803" cy="1"/>
          </a:xfrm>
          <a:prstGeom prst="line">
            <a:avLst/>
          </a:prstGeom>
          <a:ln w="50800">
            <a:solidFill>
              <a:srgbClr val="FF0000"/>
            </a:solidFill>
            <a:custDash>
              <a:ds d="200000" sp="200000"/>
            </a:custDash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36" name="Line"/>
          <p:cNvSpPr/>
          <p:nvPr/>
        </p:nvSpPr>
        <p:spPr>
          <a:xfrm flipV="1">
            <a:off x="4431612" y="2965483"/>
            <a:ext cx="1" cy="191763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37" name="Line"/>
          <p:cNvSpPr/>
          <p:nvPr/>
        </p:nvSpPr>
        <p:spPr>
          <a:xfrm rot="5400000" flipH="1">
            <a:off x="3933353" y="3287034"/>
            <a:ext cx="1664660" cy="527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86" extrusionOk="0">
                <a:moveTo>
                  <a:pt x="0" y="21486"/>
                </a:moveTo>
                <a:cubicBezTo>
                  <a:pt x="1415" y="21251"/>
                  <a:pt x="2786" y="20241"/>
                  <a:pt x="4062" y="18546"/>
                </a:cubicBezTo>
                <a:cubicBezTo>
                  <a:pt x="5105" y="17159"/>
                  <a:pt x="6115" y="15266"/>
                  <a:pt x="6811" y="12304"/>
                </a:cubicBezTo>
                <a:cubicBezTo>
                  <a:pt x="7930" y="7538"/>
                  <a:pt x="8399" y="112"/>
                  <a:pt x="10332" y="2"/>
                </a:cubicBezTo>
                <a:cubicBezTo>
                  <a:pt x="12360" y="-114"/>
                  <a:pt x="12849" y="7743"/>
                  <a:pt x="14060" y="12513"/>
                </a:cubicBezTo>
                <a:cubicBezTo>
                  <a:pt x="14907" y="15850"/>
                  <a:pt x="16153" y="17619"/>
                  <a:pt x="17395" y="18860"/>
                </a:cubicBezTo>
                <a:cubicBezTo>
                  <a:pt x="18729" y="20193"/>
                  <a:pt x="20136" y="21004"/>
                  <a:pt x="21600" y="21208"/>
                </a:cubicBezTo>
              </a:path>
            </a:pathLst>
          </a:custGeom>
          <a:ln w="381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38" name="Line"/>
          <p:cNvSpPr/>
          <p:nvPr/>
        </p:nvSpPr>
        <p:spPr>
          <a:xfrm flipH="1">
            <a:off x="4160253" y="3595579"/>
            <a:ext cx="849030" cy="1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39" name="Line"/>
          <p:cNvSpPr/>
          <p:nvPr/>
        </p:nvSpPr>
        <p:spPr>
          <a:xfrm flipH="1">
            <a:off x="4237031" y="3492986"/>
            <a:ext cx="941803" cy="1"/>
          </a:xfrm>
          <a:prstGeom prst="line">
            <a:avLst/>
          </a:prstGeom>
          <a:ln w="50800">
            <a:solidFill>
              <a:srgbClr val="FF0000"/>
            </a:solidFill>
            <a:custDash>
              <a:ds d="200000" sp="200000"/>
            </a:custDash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40" name="Line"/>
          <p:cNvSpPr/>
          <p:nvPr/>
        </p:nvSpPr>
        <p:spPr>
          <a:xfrm flipV="1">
            <a:off x="6389154" y="2986037"/>
            <a:ext cx="1" cy="191763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41" name="Line"/>
          <p:cNvSpPr/>
          <p:nvPr/>
        </p:nvSpPr>
        <p:spPr>
          <a:xfrm rot="5400000" flipH="1">
            <a:off x="5920663" y="3800871"/>
            <a:ext cx="1664660" cy="527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86" extrusionOk="0">
                <a:moveTo>
                  <a:pt x="0" y="21486"/>
                </a:moveTo>
                <a:cubicBezTo>
                  <a:pt x="1415" y="21251"/>
                  <a:pt x="2786" y="20241"/>
                  <a:pt x="4062" y="18546"/>
                </a:cubicBezTo>
                <a:cubicBezTo>
                  <a:pt x="5105" y="17159"/>
                  <a:pt x="6115" y="15266"/>
                  <a:pt x="6811" y="12304"/>
                </a:cubicBezTo>
                <a:cubicBezTo>
                  <a:pt x="7930" y="7538"/>
                  <a:pt x="8399" y="112"/>
                  <a:pt x="10332" y="2"/>
                </a:cubicBezTo>
                <a:cubicBezTo>
                  <a:pt x="12360" y="-114"/>
                  <a:pt x="12849" y="7743"/>
                  <a:pt x="14060" y="12513"/>
                </a:cubicBezTo>
                <a:cubicBezTo>
                  <a:pt x="14907" y="15850"/>
                  <a:pt x="16153" y="17619"/>
                  <a:pt x="17395" y="18860"/>
                </a:cubicBezTo>
                <a:cubicBezTo>
                  <a:pt x="18729" y="20193"/>
                  <a:pt x="20136" y="21004"/>
                  <a:pt x="21600" y="21208"/>
                </a:cubicBezTo>
              </a:path>
            </a:pathLst>
          </a:custGeom>
          <a:ln w="381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42" name="Line"/>
          <p:cNvSpPr/>
          <p:nvPr/>
        </p:nvSpPr>
        <p:spPr>
          <a:xfrm flipH="1">
            <a:off x="6147563" y="4109416"/>
            <a:ext cx="849030" cy="1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43" name="Line"/>
          <p:cNvSpPr/>
          <p:nvPr/>
        </p:nvSpPr>
        <p:spPr>
          <a:xfrm flipH="1">
            <a:off x="6282098" y="3764945"/>
            <a:ext cx="941804" cy="1"/>
          </a:xfrm>
          <a:prstGeom prst="line">
            <a:avLst/>
          </a:prstGeom>
          <a:ln w="50800">
            <a:solidFill>
              <a:srgbClr val="FF0000"/>
            </a:solidFill>
            <a:custDash>
              <a:ds d="200000" sp="200000"/>
            </a:custDash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pic>
        <p:nvPicPr>
          <p:cNvPr id="344" name="mu_3.pdf" descr="mu_3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670" y="4183085"/>
            <a:ext cx="227708" cy="1674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mu_2.pdf" descr="mu_2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176" y="3662250"/>
            <a:ext cx="227708" cy="167432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Update UCB accordingly"/>
          <p:cNvSpPr txBox="1"/>
          <p:nvPr/>
        </p:nvSpPr>
        <p:spPr>
          <a:xfrm>
            <a:off x="1300921" y="2285077"/>
            <a:ext cx="1521268" cy="5733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687"/>
              <a:t>Update UCB accordingly </a:t>
            </a:r>
          </a:p>
        </p:txBody>
      </p:sp>
      <p:sp>
        <p:nvSpPr>
          <p:cNvPr id="24" name="The Upper Confidence Bounds metho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z="2700" dirty="0"/>
              <a:t>UCB Algorithm</a:t>
            </a:r>
            <a:endParaRPr sz="2700" dirty="0"/>
          </a:p>
        </p:txBody>
      </p:sp>
      <p:sp>
        <p:nvSpPr>
          <p:cNvPr id="25" name="Pedestrian Crossing"/>
          <p:cNvSpPr/>
          <p:nvPr/>
        </p:nvSpPr>
        <p:spPr>
          <a:xfrm>
            <a:off x="4280030" y="1263014"/>
            <a:ext cx="659283" cy="10842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71" y="0"/>
                </a:moveTo>
                <a:cubicBezTo>
                  <a:pt x="13864" y="0"/>
                  <a:pt x="14557" y="162"/>
                  <a:pt x="15086" y="483"/>
                </a:cubicBezTo>
                <a:cubicBezTo>
                  <a:pt x="16144" y="1127"/>
                  <a:pt x="16144" y="2169"/>
                  <a:pt x="15086" y="2812"/>
                </a:cubicBezTo>
                <a:cubicBezTo>
                  <a:pt x="14028" y="3455"/>
                  <a:pt x="12312" y="3455"/>
                  <a:pt x="11253" y="2812"/>
                </a:cubicBezTo>
                <a:cubicBezTo>
                  <a:pt x="10195" y="2169"/>
                  <a:pt x="10195" y="1127"/>
                  <a:pt x="11253" y="483"/>
                </a:cubicBezTo>
                <a:cubicBezTo>
                  <a:pt x="11783" y="162"/>
                  <a:pt x="12478" y="0"/>
                  <a:pt x="13171" y="0"/>
                </a:cubicBezTo>
                <a:close/>
                <a:moveTo>
                  <a:pt x="10428" y="3610"/>
                </a:moveTo>
                <a:cubicBezTo>
                  <a:pt x="12149" y="3587"/>
                  <a:pt x="13803" y="4202"/>
                  <a:pt x="14487" y="5239"/>
                </a:cubicBezTo>
                <a:lnTo>
                  <a:pt x="16665" y="8540"/>
                </a:lnTo>
                <a:lnTo>
                  <a:pt x="21600" y="9903"/>
                </a:lnTo>
                <a:lnTo>
                  <a:pt x="20727" y="11494"/>
                </a:lnTo>
                <a:lnTo>
                  <a:pt x="14296" y="9903"/>
                </a:lnTo>
                <a:lnTo>
                  <a:pt x="13171" y="8548"/>
                </a:lnTo>
                <a:lnTo>
                  <a:pt x="11959" y="11358"/>
                </a:lnTo>
                <a:lnTo>
                  <a:pt x="15091" y="14359"/>
                </a:lnTo>
                <a:lnTo>
                  <a:pt x="18288" y="21055"/>
                </a:lnTo>
                <a:lnTo>
                  <a:pt x="15128" y="21600"/>
                </a:lnTo>
                <a:lnTo>
                  <a:pt x="11813" y="16330"/>
                </a:lnTo>
                <a:lnTo>
                  <a:pt x="10081" y="15338"/>
                </a:lnTo>
                <a:lnTo>
                  <a:pt x="4636" y="21573"/>
                </a:lnTo>
                <a:lnTo>
                  <a:pt x="1724" y="20575"/>
                </a:lnTo>
                <a:lnTo>
                  <a:pt x="5588" y="15479"/>
                </a:lnTo>
                <a:lnTo>
                  <a:pt x="4445" y="10373"/>
                </a:lnTo>
                <a:lnTo>
                  <a:pt x="6523" y="6969"/>
                </a:lnTo>
                <a:lnTo>
                  <a:pt x="4042" y="7529"/>
                </a:lnTo>
                <a:lnTo>
                  <a:pt x="2752" y="11134"/>
                </a:lnTo>
                <a:lnTo>
                  <a:pt x="0" y="11134"/>
                </a:lnTo>
                <a:lnTo>
                  <a:pt x="1467" y="5917"/>
                </a:lnTo>
                <a:lnTo>
                  <a:pt x="8717" y="3855"/>
                </a:lnTo>
                <a:cubicBezTo>
                  <a:pt x="9272" y="3697"/>
                  <a:pt x="9854" y="3618"/>
                  <a:pt x="10428" y="3610"/>
                </a:cubicBez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26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/>
        </p:nvSpPr>
        <p:spPr>
          <a:xfrm>
            <a:off x="1981197" y="4782641"/>
            <a:ext cx="5791583" cy="3190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3026847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Line"/>
          <p:cNvSpPr/>
          <p:nvPr/>
        </p:nvSpPr>
        <p:spPr>
          <a:xfrm>
            <a:off x="4715801" y="2086355"/>
            <a:ext cx="1" cy="832527"/>
          </a:xfrm>
          <a:prstGeom prst="line">
            <a:avLst/>
          </a:prstGeom>
          <a:ln w="38100">
            <a:solidFill>
              <a:schemeClr val="accent1">
                <a:hueOff val="114395"/>
                <a:lumOff val="-24975"/>
              </a:schemeClr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51" name="Line"/>
          <p:cNvSpPr/>
          <p:nvPr/>
        </p:nvSpPr>
        <p:spPr>
          <a:xfrm flipV="1">
            <a:off x="2360678" y="2953097"/>
            <a:ext cx="1" cy="191763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52" name="Line"/>
          <p:cNvSpPr/>
          <p:nvPr/>
        </p:nvSpPr>
        <p:spPr>
          <a:xfrm rot="5400000" flipH="1">
            <a:off x="1861358" y="3588088"/>
            <a:ext cx="1664660" cy="527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86" extrusionOk="0">
                <a:moveTo>
                  <a:pt x="0" y="21486"/>
                </a:moveTo>
                <a:cubicBezTo>
                  <a:pt x="1415" y="21251"/>
                  <a:pt x="2786" y="20241"/>
                  <a:pt x="4062" y="18546"/>
                </a:cubicBezTo>
                <a:cubicBezTo>
                  <a:pt x="5105" y="17159"/>
                  <a:pt x="6115" y="15266"/>
                  <a:pt x="6811" y="12304"/>
                </a:cubicBezTo>
                <a:cubicBezTo>
                  <a:pt x="7930" y="7538"/>
                  <a:pt x="8399" y="112"/>
                  <a:pt x="10332" y="2"/>
                </a:cubicBezTo>
                <a:cubicBezTo>
                  <a:pt x="12360" y="-114"/>
                  <a:pt x="12849" y="7743"/>
                  <a:pt x="14060" y="12513"/>
                </a:cubicBezTo>
                <a:cubicBezTo>
                  <a:pt x="14907" y="15850"/>
                  <a:pt x="16153" y="17619"/>
                  <a:pt x="17395" y="18860"/>
                </a:cubicBezTo>
                <a:cubicBezTo>
                  <a:pt x="18729" y="20193"/>
                  <a:pt x="20136" y="21004"/>
                  <a:pt x="21600" y="21208"/>
                </a:cubicBezTo>
              </a:path>
            </a:pathLst>
          </a:custGeom>
          <a:ln w="381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53" name="Line"/>
          <p:cNvSpPr/>
          <p:nvPr/>
        </p:nvSpPr>
        <p:spPr>
          <a:xfrm flipH="1">
            <a:off x="2182907" y="3896634"/>
            <a:ext cx="754380" cy="1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pic>
        <p:nvPicPr>
          <p:cNvPr id="354" name="mu_1.pdf" descr="mu_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030" y="4017489"/>
            <a:ext cx="221010" cy="167432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Line"/>
          <p:cNvSpPr/>
          <p:nvPr/>
        </p:nvSpPr>
        <p:spPr>
          <a:xfrm flipH="1">
            <a:off x="2159911" y="3586513"/>
            <a:ext cx="941803" cy="1"/>
          </a:xfrm>
          <a:prstGeom prst="line">
            <a:avLst/>
          </a:prstGeom>
          <a:ln w="50800">
            <a:solidFill>
              <a:srgbClr val="FF0000"/>
            </a:solidFill>
            <a:custDash>
              <a:ds d="200000" sp="200000"/>
            </a:custDash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56" name="Line"/>
          <p:cNvSpPr/>
          <p:nvPr/>
        </p:nvSpPr>
        <p:spPr>
          <a:xfrm flipV="1">
            <a:off x="4431612" y="2965483"/>
            <a:ext cx="1" cy="191763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57" name="Line"/>
          <p:cNvSpPr/>
          <p:nvPr/>
        </p:nvSpPr>
        <p:spPr>
          <a:xfrm rot="5400000" flipH="1">
            <a:off x="3933353" y="3287034"/>
            <a:ext cx="1664660" cy="527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86" extrusionOk="0">
                <a:moveTo>
                  <a:pt x="0" y="21486"/>
                </a:moveTo>
                <a:cubicBezTo>
                  <a:pt x="1415" y="21251"/>
                  <a:pt x="2786" y="20241"/>
                  <a:pt x="4062" y="18546"/>
                </a:cubicBezTo>
                <a:cubicBezTo>
                  <a:pt x="5105" y="17159"/>
                  <a:pt x="6115" y="15266"/>
                  <a:pt x="6811" y="12304"/>
                </a:cubicBezTo>
                <a:cubicBezTo>
                  <a:pt x="7930" y="7538"/>
                  <a:pt x="8399" y="112"/>
                  <a:pt x="10332" y="2"/>
                </a:cubicBezTo>
                <a:cubicBezTo>
                  <a:pt x="12360" y="-114"/>
                  <a:pt x="12849" y="7743"/>
                  <a:pt x="14060" y="12513"/>
                </a:cubicBezTo>
                <a:cubicBezTo>
                  <a:pt x="14907" y="15850"/>
                  <a:pt x="16153" y="17619"/>
                  <a:pt x="17395" y="18860"/>
                </a:cubicBezTo>
                <a:cubicBezTo>
                  <a:pt x="18729" y="20193"/>
                  <a:pt x="20136" y="21004"/>
                  <a:pt x="21600" y="21208"/>
                </a:cubicBezTo>
              </a:path>
            </a:pathLst>
          </a:custGeom>
          <a:ln w="381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58" name="Line"/>
          <p:cNvSpPr/>
          <p:nvPr/>
        </p:nvSpPr>
        <p:spPr>
          <a:xfrm flipH="1">
            <a:off x="4160253" y="3595579"/>
            <a:ext cx="849030" cy="1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59" name="Line"/>
          <p:cNvSpPr/>
          <p:nvPr/>
        </p:nvSpPr>
        <p:spPr>
          <a:xfrm flipH="1">
            <a:off x="4237031" y="3492986"/>
            <a:ext cx="941803" cy="1"/>
          </a:xfrm>
          <a:prstGeom prst="line">
            <a:avLst/>
          </a:prstGeom>
          <a:ln w="50800">
            <a:solidFill>
              <a:srgbClr val="FF0000"/>
            </a:solidFill>
            <a:custDash>
              <a:ds d="200000" sp="200000"/>
            </a:custDash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60" name="Line"/>
          <p:cNvSpPr/>
          <p:nvPr/>
        </p:nvSpPr>
        <p:spPr>
          <a:xfrm flipV="1">
            <a:off x="6389154" y="2986037"/>
            <a:ext cx="1" cy="191763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61" name="Line"/>
          <p:cNvSpPr/>
          <p:nvPr/>
        </p:nvSpPr>
        <p:spPr>
          <a:xfrm rot="5400000" flipH="1">
            <a:off x="5920663" y="3800871"/>
            <a:ext cx="1664660" cy="527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86" extrusionOk="0">
                <a:moveTo>
                  <a:pt x="0" y="21486"/>
                </a:moveTo>
                <a:cubicBezTo>
                  <a:pt x="1415" y="21251"/>
                  <a:pt x="2786" y="20241"/>
                  <a:pt x="4062" y="18546"/>
                </a:cubicBezTo>
                <a:cubicBezTo>
                  <a:pt x="5105" y="17159"/>
                  <a:pt x="6115" y="15266"/>
                  <a:pt x="6811" y="12304"/>
                </a:cubicBezTo>
                <a:cubicBezTo>
                  <a:pt x="7930" y="7538"/>
                  <a:pt x="8399" y="112"/>
                  <a:pt x="10332" y="2"/>
                </a:cubicBezTo>
                <a:cubicBezTo>
                  <a:pt x="12360" y="-114"/>
                  <a:pt x="12849" y="7743"/>
                  <a:pt x="14060" y="12513"/>
                </a:cubicBezTo>
                <a:cubicBezTo>
                  <a:pt x="14907" y="15850"/>
                  <a:pt x="16153" y="17619"/>
                  <a:pt x="17395" y="18860"/>
                </a:cubicBezTo>
                <a:cubicBezTo>
                  <a:pt x="18729" y="20193"/>
                  <a:pt x="20136" y="21004"/>
                  <a:pt x="21600" y="21208"/>
                </a:cubicBezTo>
              </a:path>
            </a:pathLst>
          </a:custGeom>
          <a:ln w="381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62" name="Line"/>
          <p:cNvSpPr/>
          <p:nvPr/>
        </p:nvSpPr>
        <p:spPr>
          <a:xfrm flipH="1">
            <a:off x="6147563" y="4109416"/>
            <a:ext cx="849030" cy="1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63" name="Line"/>
          <p:cNvSpPr/>
          <p:nvPr/>
        </p:nvSpPr>
        <p:spPr>
          <a:xfrm flipH="1">
            <a:off x="6282098" y="3764945"/>
            <a:ext cx="941804" cy="1"/>
          </a:xfrm>
          <a:prstGeom prst="line">
            <a:avLst/>
          </a:prstGeom>
          <a:ln w="50800">
            <a:solidFill>
              <a:srgbClr val="FF0000"/>
            </a:solidFill>
            <a:custDash>
              <a:ds d="200000" sp="200000"/>
            </a:custDash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pic>
        <p:nvPicPr>
          <p:cNvPr id="364" name="mu_3.pdf" descr="mu_3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670" y="4183085"/>
            <a:ext cx="227708" cy="1674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mu_2.pdf" descr="mu_2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176" y="3662250"/>
            <a:ext cx="227708" cy="167432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Now we sample this arm"/>
          <p:cNvSpPr txBox="1"/>
          <p:nvPr/>
        </p:nvSpPr>
        <p:spPr>
          <a:xfrm>
            <a:off x="4882976" y="1982800"/>
            <a:ext cx="1720369" cy="832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687"/>
              <a:t>Now we sample this arm</a:t>
            </a:r>
          </a:p>
        </p:txBody>
      </p:sp>
      <p:sp>
        <p:nvSpPr>
          <p:cNvPr id="26" name="The Upper Confidence Bounds metho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z="2700" dirty="0"/>
              <a:t>UCB Algorithm</a:t>
            </a:r>
            <a:endParaRPr sz="2700" dirty="0"/>
          </a:p>
        </p:txBody>
      </p:sp>
      <p:sp>
        <p:nvSpPr>
          <p:cNvPr id="27" name="Pedestrian Crossing"/>
          <p:cNvSpPr/>
          <p:nvPr/>
        </p:nvSpPr>
        <p:spPr>
          <a:xfrm>
            <a:off x="4280030" y="1263014"/>
            <a:ext cx="659283" cy="10842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71" y="0"/>
                </a:moveTo>
                <a:cubicBezTo>
                  <a:pt x="13864" y="0"/>
                  <a:pt x="14557" y="162"/>
                  <a:pt x="15086" y="483"/>
                </a:cubicBezTo>
                <a:cubicBezTo>
                  <a:pt x="16144" y="1127"/>
                  <a:pt x="16144" y="2169"/>
                  <a:pt x="15086" y="2812"/>
                </a:cubicBezTo>
                <a:cubicBezTo>
                  <a:pt x="14028" y="3455"/>
                  <a:pt x="12312" y="3455"/>
                  <a:pt x="11253" y="2812"/>
                </a:cubicBezTo>
                <a:cubicBezTo>
                  <a:pt x="10195" y="2169"/>
                  <a:pt x="10195" y="1127"/>
                  <a:pt x="11253" y="483"/>
                </a:cubicBezTo>
                <a:cubicBezTo>
                  <a:pt x="11783" y="162"/>
                  <a:pt x="12478" y="0"/>
                  <a:pt x="13171" y="0"/>
                </a:cubicBezTo>
                <a:close/>
                <a:moveTo>
                  <a:pt x="10428" y="3610"/>
                </a:moveTo>
                <a:cubicBezTo>
                  <a:pt x="12149" y="3587"/>
                  <a:pt x="13803" y="4202"/>
                  <a:pt x="14487" y="5239"/>
                </a:cubicBezTo>
                <a:lnTo>
                  <a:pt x="16665" y="8540"/>
                </a:lnTo>
                <a:lnTo>
                  <a:pt x="21600" y="9903"/>
                </a:lnTo>
                <a:lnTo>
                  <a:pt x="20727" y="11494"/>
                </a:lnTo>
                <a:lnTo>
                  <a:pt x="14296" y="9903"/>
                </a:lnTo>
                <a:lnTo>
                  <a:pt x="13171" y="8548"/>
                </a:lnTo>
                <a:lnTo>
                  <a:pt x="11959" y="11358"/>
                </a:lnTo>
                <a:lnTo>
                  <a:pt x="15091" y="14359"/>
                </a:lnTo>
                <a:lnTo>
                  <a:pt x="18288" y="21055"/>
                </a:lnTo>
                <a:lnTo>
                  <a:pt x="15128" y="21600"/>
                </a:lnTo>
                <a:lnTo>
                  <a:pt x="11813" y="16330"/>
                </a:lnTo>
                <a:lnTo>
                  <a:pt x="10081" y="15338"/>
                </a:lnTo>
                <a:lnTo>
                  <a:pt x="4636" y="21573"/>
                </a:lnTo>
                <a:lnTo>
                  <a:pt x="1724" y="20575"/>
                </a:lnTo>
                <a:lnTo>
                  <a:pt x="5588" y="15479"/>
                </a:lnTo>
                <a:lnTo>
                  <a:pt x="4445" y="10373"/>
                </a:lnTo>
                <a:lnTo>
                  <a:pt x="6523" y="6969"/>
                </a:lnTo>
                <a:lnTo>
                  <a:pt x="4042" y="7529"/>
                </a:lnTo>
                <a:lnTo>
                  <a:pt x="2752" y="11134"/>
                </a:lnTo>
                <a:lnTo>
                  <a:pt x="0" y="11134"/>
                </a:lnTo>
                <a:lnTo>
                  <a:pt x="1467" y="5917"/>
                </a:lnTo>
                <a:lnTo>
                  <a:pt x="8717" y="3855"/>
                </a:lnTo>
                <a:cubicBezTo>
                  <a:pt x="9272" y="3697"/>
                  <a:pt x="9854" y="3618"/>
                  <a:pt x="10428" y="3610"/>
                </a:cubicBez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28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/>
        </p:nvSpPr>
        <p:spPr>
          <a:xfrm>
            <a:off x="1981197" y="4782641"/>
            <a:ext cx="5791583" cy="3190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11587410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Regret of UC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sz="2700" dirty="0"/>
              <a:t>Regret of UCB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9" name="Suppose arm 1 has the highest mean reward.…"/>
              <p:cNvSpPr txBox="1"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spcBef>
                    <a:spcPts val="791"/>
                  </a:spcBef>
                </a:pPr>
                <a:r>
                  <a:rPr sz="2400" dirty="0"/>
                  <a:t>Suppose arm 1 has the highest mean reward. </a:t>
                </a:r>
              </a:p>
              <a:p>
                <a:pPr>
                  <a:spcBef>
                    <a:spcPts val="791"/>
                  </a:spcBef>
                </a:pPr>
                <a:r>
                  <a:rPr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;</a:t>
                </a:r>
                <a:r>
                  <a:rPr sz="2400" dirty="0"/>
                  <a:t> </a:t>
                </a:r>
                <a:r>
                  <a:rPr lang="en-US" sz="2400" dirty="0"/>
                  <a:t>this is </a:t>
                </a:r>
                <a:r>
                  <a:rPr sz="2400" dirty="0"/>
                  <a:t>called </a:t>
                </a:r>
                <a:r>
                  <a:rPr lang="en-US" sz="2400" dirty="0"/>
                  <a:t>the </a:t>
                </a:r>
                <a:r>
                  <a:rPr sz="2400" dirty="0">
                    <a:solidFill>
                      <a:schemeClr val="accent3"/>
                    </a:solidFill>
                  </a:rPr>
                  <a:t>reward gap</a:t>
                </a:r>
                <a:r>
                  <a:rPr sz="2400" dirty="0"/>
                  <a:t>.</a:t>
                </a:r>
              </a:p>
              <a:p>
                <a:pPr>
                  <a:spcBef>
                    <a:spcPts val="791"/>
                  </a:spcBef>
                </a:pPr>
                <a:r>
                  <a:rPr sz="2400" dirty="0"/>
                  <a:t>Then, the regret of UCB satisfies</a:t>
                </a:r>
              </a:p>
            </p:txBody>
          </p:sp>
        </mc:Choice>
        <mc:Fallback xmlns="">
          <p:sp>
            <p:nvSpPr>
              <p:cNvPr id="369" name="Suppose arm 1 has the highest mean reward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080" t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0" name="R(n)_=_mathcal_O.pdf" descr="R(n)_=_mathcal_O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3523" y="2792681"/>
            <a:ext cx="3422380" cy="90815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54993" y="4787664"/>
            <a:ext cx="5791583" cy="319094"/>
          </a:xfrm>
        </p:spPr>
        <p:txBody>
          <a:bodyPr/>
          <a:lstStyle/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1264603041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9" grpId="0" build="p" bldLvl="5" advAuto="0"/>
      <p:bldP spid="370" grpId="0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unknown.png" descr="unknow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692" y="1725714"/>
            <a:ext cx="853919" cy="9417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800" y="2825648"/>
            <a:ext cx="941704" cy="941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467" y="3869590"/>
            <a:ext cx="1210078" cy="1018666"/>
          </a:xfrm>
          <a:prstGeom prst="rect">
            <a:avLst/>
          </a:prstGeom>
          <a:ln w="12700">
            <a:miter lim="400000"/>
          </a:ln>
        </p:spPr>
      </p:pic>
      <p:sp>
        <p:nvSpPr>
          <p:cNvPr id="411" name="1."/>
          <p:cNvSpPr txBox="1"/>
          <p:nvPr/>
        </p:nvSpPr>
        <p:spPr>
          <a:xfrm>
            <a:off x="4537181" y="2387712"/>
            <a:ext cx="215874" cy="281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/>
          <a:lstStyle>
            <a:lvl1pPr>
              <a:defRPr sz="37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951" dirty="0"/>
              <a:t>1</a:t>
            </a:r>
          </a:p>
        </p:txBody>
      </p:sp>
      <p:sp>
        <p:nvSpPr>
          <p:cNvPr id="412" name="2."/>
          <p:cNvSpPr txBox="1"/>
          <p:nvPr/>
        </p:nvSpPr>
        <p:spPr>
          <a:xfrm>
            <a:off x="4537181" y="3489579"/>
            <a:ext cx="215874" cy="281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/>
          <a:lstStyle>
            <a:lvl1pPr>
              <a:defRPr sz="37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951" dirty="0"/>
              <a:t>2</a:t>
            </a:r>
          </a:p>
        </p:txBody>
      </p:sp>
      <p:sp>
        <p:nvSpPr>
          <p:cNvPr id="413" name="3."/>
          <p:cNvSpPr txBox="1"/>
          <p:nvPr/>
        </p:nvSpPr>
        <p:spPr>
          <a:xfrm>
            <a:off x="4537181" y="4425820"/>
            <a:ext cx="215874" cy="281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/>
          <a:lstStyle>
            <a:lvl1pPr>
              <a:defRPr sz="37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951" dirty="0"/>
              <a:t>3</a:t>
            </a:r>
          </a:p>
        </p:txBody>
      </p:sp>
      <p:sp>
        <p:nvSpPr>
          <p:cNvPr id="414" name="Pedestrian Crossing"/>
          <p:cNvSpPr/>
          <p:nvPr/>
        </p:nvSpPr>
        <p:spPr>
          <a:xfrm>
            <a:off x="1582872" y="1680206"/>
            <a:ext cx="659283" cy="10842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71" y="0"/>
                </a:moveTo>
                <a:cubicBezTo>
                  <a:pt x="13864" y="0"/>
                  <a:pt x="14557" y="162"/>
                  <a:pt x="15086" y="483"/>
                </a:cubicBezTo>
                <a:cubicBezTo>
                  <a:pt x="16144" y="1127"/>
                  <a:pt x="16144" y="2169"/>
                  <a:pt x="15086" y="2812"/>
                </a:cubicBezTo>
                <a:cubicBezTo>
                  <a:pt x="14028" y="3455"/>
                  <a:pt x="12312" y="3455"/>
                  <a:pt x="11253" y="2812"/>
                </a:cubicBezTo>
                <a:cubicBezTo>
                  <a:pt x="10195" y="2169"/>
                  <a:pt x="10195" y="1127"/>
                  <a:pt x="11253" y="483"/>
                </a:cubicBezTo>
                <a:cubicBezTo>
                  <a:pt x="11783" y="162"/>
                  <a:pt x="12478" y="0"/>
                  <a:pt x="13171" y="0"/>
                </a:cubicBezTo>
                <a:close/>
                <a:moveTo>
                  <a:pt x="10428" y="3610"/>
                </a:moveTo>
                <a:cubicBezTo>
                  <a:pt x="12149" y="3587"/>
                  <a:pt x="13803" y="4202"/>
                  <a:pt x="14487" y="5239"/>
                </a:cubicBezTo>
                <a:lnTo>
                  <a:pt x="16665" y="8540"/>
                </a:lnTo>
                <a:lnTo>
                  <a:pt x="21600" y="9903"/>
                </a:lnTo>
                <a:lnTo>
                  <a:pt x="20727" y="11494"/>
                </a:lnTo>
                <a:lnTo>
                  <a:pt x="14296" y="9903"/>
                </a:lnTo>
                <a:lnTo>
                  <a:pt x="13171" y="8548"/>
                </a:lnTo>
                <a:lnTo>
                  <a:pt x="11959" y="11358"/>
                </a:lnTo>
                <a:lnTo>
                  <a:pt x="15091" y="14359"/>
                </a:lnTo>
                <a:lnTo>
                  <a:pt x="18288" y="21055"/>
                </a:lnTo>
                <a:lnTo>
                  <a:pt x="15128" y="21600"/>
                </a:lnTo>
                <a:lnTo>
                  <a:pt x="11813" y="16330"/>
                </a:lnTo>
                <a:lnTo>
                  <a:pt x="10081" y="15338"/>
                </a:lnTo>
                <a:lnTo>
                  <a:pt x="4636" y="21573"/>
                </a:lnTo>
                <a:lnTo>
                  <a:pt x="1724" y="20575"/>
                </a:lnTo>
                <a:lnTo>
                  <a:pt x="5588" y="15479"/>
                </a:lnTo>
                <a:lnTo>
                  <a:pt x="4445" y="10373"/>
                </a:lnTo>
                <a:lnTo>
                  <a:pt x="6523" y="6969"/>
                </a:lnTo>
                <a:lnTo>
                  <a:pt x="4042" y="7529"/>
                </a:lnTo>
                <a:lnTo>
                  <a:pt x="2752" y="11134"/>
                </a:lnTo>
                <a:lnTo>
                  <a:pt x="0" y="11134"/>
                </a:lnTo>
                <a:lnTo>
                  <a:pt x="1467" y="5917"/>
                </a:lnTo>
                <a:lnTo>
                  <a:pt x="8717" y="3855"/>
                </a:lnTo>
                <a:cubicBezTo>
                  <a:pt x="9272" y="3697"/>
                  <a:pt x="9854" y="3618"/>
                  <a:pt x="10428" y="3610"/>
                </a:cubicBez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415" name="Bear wins conflict and gets the reward"/>
          <p:cNvSpPr txBox="1"/>
          <p:nvPr/>
        </p:nvSpPr>
        <p:spPr>
          <a:xfrm>
            <a:off x="1207747" y="2971092"/>
            <a:ext cx="1792215" cy="832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687"/>
              <a:t>Bear wins conflict and gets the reward</a:t>
            </a:r>
          </a:p>
        </p:txBody>
      </p:sp>
      <p:sp>
        <p:nvSpPr>
          <p:cNvPr id="416" name="Line"/>
          <p:cNvSpPr/>
          <p:nvPr/>
        </p:nvSpPr>
        <p:spPr>
          <a:xfrm>
            <a:off x="2694709" y="2363302"/>
            <a:ext cx="1610866" cy="7851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40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109"/>
          </a:p>
        </p:txBody>
      </p:sp>
      <p:sp>
        <p:nvSpPr>
          <p:cNvPr id="417" name="Line"/>
          <p:cNvSpPr/>
          <p:nvPr/>
        </p:nvSpPr>
        <p:spPr>
          <a:xfrm flipV="1">
            <a:off x="2982828" y="3535853"/>
            <a:ext cx="1409210" cy="75755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40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109"/>
          </a:p>
        </p:txBody>
      </p:sp>
      <p:grpSp>
        <p:nvGrpSpPr>
          <p:cNvPr id="422" name="Group"/>
          <p:cNvGrpSpPr/>
          <p:nvPr/>
        </p:nvGrpSpPr>
        <p:grpSpPr>
          <a:xfrm>
            <a:off x="2757826" y="2199606"/>
            <a:ext cx="1622868" cy="1941625"/>
            <a:chOff x="-1" y="-1"/>
            <a:chExt cx="3077436" cy="3681896"/>
          </a:xfrm>
        </p:grpSpPr>
        <p:sp>
          <p:nvSpPr>
            <p:cNvPr id="418" name="Line"/>
            <p:cNvSpPr/>
            <p:nvPr/>
          </p:nvSpPr>
          <p:spPr>
            <a:xfrm flipH="1" flipV="1">
              <a:off x="-1" y="-1"/>
              <a:ext cx="3077436" cy="149629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4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9"/>
            </a:p>
          </p:txBody>
        </p:sp>
        <p:sp>
          <p:nvSpPr>
            <p:cNvPr id="419" name="Line"/>
            <p:cNvSpPr/>
            <p:nvPr/>
          </p:nvSpPr>
          <p:spPr>
            <a:xfrm flipH="1">
              <a:off x="409894" y="2292197"/>
              <a:ext cx="2525270" cy="138969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4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9"/>
            </a:p>
          </p:txBody>
        </p:sp>
        <p:pic>
          <p:nvPicPr>
            <p:cNvPr id="420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9305" y="2388889"/>
              <a:ext cx="312014" cy="5531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1" name="0"/>
            <p:cNvSpPr txBox="1"/>
            <p:nvPr/>
          </p:nvSpPr>
          <p:spPr>
            <a:xfrm>
              <a:off x="1503368" y="110728"/>
              <a:ext cx="330575" cy="5332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defRPr sz="2800"/>
              </a:lvl1pPr>
            </a:lstStyle>
            <a:p>
              <a:r>
                <a:rPr sz="1476"/>
                <a:t>0</a:t>
              </a:r>
            </a:p>
          </p:txBody>
        </p:sp>
      </p:grpSp>
      <p:grpSp>
        <p:nvGrpSpPr>
          <p:cNvPr id="440" name="Group"/>
          <p:cNvGrpSpPr/>
          <p:nvPr/>
        </p:nvGrpSpPr>
        <p:grpSpPr>
          <a:xfrm>
            <a:off x="5675965" y="1674169"/>
            <a:ext cx="2094760" cy="3027074"/>
            <a:chOff x="0" y="0"/>
            <a:chExt cx="3972284" cy="5740228"/>
          </a:xfrm>
        </p:grpSpPr>
        <p:sp>
          <p:nvSpPr>
            <p:cNvPr id="425" name="Line"/>
            <p:cNvSpPr/>
            <p:nvPr/>
          </p:nvSpPr>
          <p:spPr>
            <a:xfrm>
              <a:off x="7311" y="1413510"/>
              <a:ext cx="379684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26" name="Line"/>
            <p:cNvSpPr/>
            <p:nvPr/>
          </p:nvSpPr>
          <p:spPr>
            <a:xfrm>
              <a:off x="-1" y="240685"/>
              <a:ext cx="1782597" cy="1006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6" extrusionOk="0">
                  <a:moveTo>
                    <a:pt x="0" y="21486"/>
                  </a:moveTo>
                  <a:cubicBezTo>
                    <a:pt x="1415" y="21251"/>
                    <a:pt x="2786" y="20241"/>
                    <a:pt x="4062" y="18546"/>
                  </a:cubicBezTo>
                  <a:cubicBezTo>
                    <a:pt x="5105" y="17159"/>
                    <a:pt x="6115" y="15266"/>
                    <a:pt x="6811" y="12304"/>
                  </a:cubicBezTo>
                  <a:cubicBezTo>
                    <a:pt x="7930" y="7538"/>
                    <a:pt x="8399" y="112"/>
                    <a:pt x="10332" y="2"/>
                  </a:cubicBezTo>
                  <a:cubicBezTo>
                    <a:pt x="12360" y="-114"/>
                    <a:pt x="12849" y="7743"/>
                    <a:pt x="14060" y="12513"/>
                  </a:cubicBezTo>
                  <a:cubicBezTo>
                    <a:pt x="14907" y="15850"/>
                    <a:pt x="16153" y="17619"/>
                    <a:pt x="17395" y="18860"/>
                  </a:cubicBezTo>
                  <a:cubicBezTo>
                    <a:pt x="18729" y="20193"/>
                    <a:pt x="20136" y="21004"/>
                    <a:pt x="21600" y="21208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27" name="Line"/>
            <p:cNvSpPr/>
            <p:nvPr/>
          </p:nvSpPr>
          <p:spPr>
            <a:xfrm flipV="1">
              <a:off x="664299" y="0"/>
              <a:ext cx="1" cy="156626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28" name="Line"/>
            <p:cNvSpPr/>
            <p:nvPr/>
          </p:nvSpPr>
          <p:spPr>
            <a:xfrm>
              <a:off x="44289" y="3472253"/>
              <a:ext cx="379684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29" name="Line"/>
            <p:cNvSpPr/>
            <p:nvPr/>
          </p:nvSpPr>
          <p:spPr>
            <a:xfrm>
              <a:off x="473649" y="2356627"/>
              <a:ext cx="1453851" cy="1006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6" extrusionOk="0">
                  <a:moveTo>
                    <a:pt x="0" y="21486"/>
                  </a:moveTo>
                  <a:cubicBezTo>
                    <a:pt x="1415" y="21251"/>
                    <a:pt x="2786" y="20241"/>
                    <a:pt x="4062" y="18546"/>
                  </a:cubicBezTo>
                  <a:cubicBezTo>
                    <a:pt x="5105" y="17159"/>
                    <a:pt x="6115" y="15266"/>
                    <a:pt x="6811" y="12304"/>
                  </a:cubicBezTo>
                  <a:cubicBezTo>
                    <a:pt x="7930" y="7538"/>
                    <a:pt x="8399" y="112"/>
                    <a:pt x="10332" y="2"/>
                  </a:cubicBezTo>
                  <a:cubicBezTo>
                    <a:pt x="12360" y="-114"/>
                    <a:pt x="12849" y="7743"/>
                    <a:pt x="14060" y="12513"/>
                  </a:cubicBezTo>
                  <a:cubicBezTo>
                    <a:pt x="14907" y="15850"/>
                    <a:pt x="16153" y="17619"/>
                    <a:pt x="17395" y="18860"/>
                  </a:cubicBezTo>
                  <a:cubicBezTo>
                    <a:pt x="18729" y="20193"/>
                    <a:pt x="20136" y="21004"/>
                    <a:pt x="21600" y="21208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30" name="Line"/>
            <p:cNvSpPr/>
            <p:nvPr/>
          </p:nvSpPr>
          <p:spPr>
            <a:xfrm flipV="1">
              <a:off x="1200396" y="2076512"/>
              <a:ext cx="1" cy="156626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31" name="Line"/>
            <p:cNvSpPr/>
            <p:nvPr/>
          </p:nvSpPr>
          <p:spPr>
            <a:xfrm>
              <a:off x="175437" y="5448283"/>
              <a:ext cx="379684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32" name="Line"/>
            <p:cNvSpPr/>
            <p:nvPr/>
          </p:nvSpPr>
          <p:spPr>
            <a:xfrm>
              <a:off x="485823" y="4238451"/>
              <a:ext cx="1615654" cy="1006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6" extrusionOk="0">
                  <a:moveTo>
                    <a:pt x="0" y="21486"/>
                  </a:moveTo>
                  <a:cubicBezTo>
                    <a:pt x="1415" y="21251"/>
                    <a:pt x="2786" y="20241"/>
                    <a:pt x="4062" y="18546"/>
                  </a:cubicBezTo>
                  <a:cubicBezTo>
                    <a:pt x="5105" y="17159"/>
                    <a:pt x="6115" y="15266"/>
                    <a:pt x="6811" y="12304"/>
                  </a:cubicBezTo>
                  <a:cubicBezTo>
                    <a:pt x="7930" y="7538"/>
                    <a:pt x="8399" y="112"/>
                    <a:pt x="10332" y="2"/>
                  </a:cubicBezTo>
                  <a:cubicBezTo>
                    <a:pt x="12360" y="-114"/>
                    <a:pt x="12849" y="7743"/>
                    <a:pt x="14060" y="12513"/>
                  </a:cubicBezTo>
                  <a:cubicBezTo>
                    <a:pt x="14907" y="15850"/>
                    <a:pt x="16153" y="17619"/>
                    <a:pt x="17395" y="18860"/>
                  </a:cubicBezTo>
                  <a:cubicBezTo>
                    <a:pt x="18729" y="20193"/>
                    <a:pt x="20136" y="21004"/>
                    <a:pt x="21600" y="2120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33" name="Line"/>
            <p:cNvSpPr/>
            <p:nvPr/>
          </p:nvSpPr>
          <p:spPr>
            <a:xfrm flipV="1">
              <a:off x="1276922" y="4173965"/>
              <a:ext cx="1" cy="156626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34" name="Line"/>
            <p:cNvSpPr/>
            <p:nvPr/>
          </p:nvSpPr>
          <p:spPr>
            <a:xfrm>
              <a:off x="1014583" y="216594"/>
              <a:ext cx="1782597" cy="1006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6" extrusionOk="0">
                  <a:moveTo>
                    <a:pt x="0" y="21486"/>
                  </a:moveTo>
                  <a:cubicBezTo>
                    <a:pt x="1415" y="21251"/>
                    <a:pt x="2786" y="20241"/>
                    <a:pt x="4062" y="18546"/>
                  </a:cubicBezTo>
                  <a:cubicBezTo>
                    <a:pt x="5105" y="17159"/>
                    <a:pt x="6115" y="15266"/>
                    <a:pt x="6811" y="12304"/>
                  </a:cubicBezTo>
                  <a:cubicBezTo>
                    <a:pt x="7930" y="7538"/>
                    <a:pt x="8399" y="112"/>
                    <a:pt x="10332" y="2"/>
                  </a:cubicBezTo>
                  <a:cubicBezTo>
                    <a:pt x="12360" y="-114"/>
                    <a:pt x="12849" y="7743"/>
                    <a:pt x="14060" y="12513"/>
                  </a:cubicBezTo>
                  <a:cubicBezTo>
                    <a:pt x="14907" y="15850"/>
                    <a:pt x="16153" y="17619"/>
                    <a:pt x="17395" y="18860"/>
                  </a:cubicBezTo>
                  <a:cubicBezTo>
                    <a:pt x="18729" y="20193"/>
                    <a:pt x="20136" y="21004"/>
                    <a:pt x="21600" y="2120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35" name="Line"/>
            <p:cNvSpPr/>
            <p:nvPr/>
          </p:nvSpPr>
          <p:spPr>
            <a:xfrm>
              <a:off x="1347113" y="2356627"/>
              <a:ext cx="1453852" cy="1006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6" extrusionOk="0">
                  <a:moveTo>
                    <a:pt x="0" y="21486"/>
                  </a:moveTo>
                  <a:cubicBezTo>
                    <a:pt x="1415" y="21251"/>
                    <a:pt x="2786" y="20241"/>
                    <a:pt x="4062" y="18546"/>
                  </a:cubicBezTo>
                  <a:cubicBezTo>
                    <a:pt x="5105" y="17159"/>
                    <a:pt x="6115" y="15266"/>
                    <a:pt x="6811" y="12304"/>
                  </a:cubicBezTo>
                  <a:cubicBezTo>
                    <a:pt x="7930" y="7538"/>
                    <a:pt x="8399" y="112"/>
                    <a:pt x="10332" y="2"/>
                  </a:cubicBezTo>
                  <a:cubicBezTo>
                    <a:pt x="12360" y="-114"/>
                    <a:pt x="12849" y="7743"/>
                    <a:pt x="14060" y="12513"/>
                  </a:cubicBezTo>
                  <a:cubicBezTo>
                    <a:pt x="14907" y="15850"/>
                    <a:pt x="16153" y="17619"/>
                    <a:pt x="17395" y="18860"/>
                  </a:cubicBezTo>
                  <a:cubicBezTo>
                    <a:pt x="18729" y="20193"/>
                    <a:pt x="20136" y="21004"/>
                    <a:pt x="21600" y="2120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36" name="Line"/>
            <p:cNvSpPr/>
            <p:nvPr/>
          </p:nvSpPr>
          <p:spPr>
            <a:xfrm>
              <a:off x="1868417" y="4238451"/>
              <a:ext cx="1615654" cy="1006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6" extrusionOk="0">
                  <a:moveTo>
                    <a:pt x="0" y="21486"/>
                  </a:moveTo>
                  <a:cubicBezTo>
                    <a:pt x="1415" y="21251"/>
                    <a:pt x="2786" y="20241"/>
                    <a:pt x="4062" y="18546"/>
                  </a:cubicBezTo>
                  <a:cubicBezTo>
                    <a:pt x="5105" y="17159"/>
                    <a:pt x="6115" y="15266"/>
                    <a:pt x="6811" y="12304"/>
                  </a:cubicBezTo>
                  <a:cubicBezTo>
                    <a:pt x="7930" y="7538"/>
                    <a:pt x="8399" y="112"/>
                    <a:pt x="10332" y="2"/>
                  </a:cubicBezTo>
                  <a:cubicBezTo>
                    <a:pt x="12360" y="-114"/>
                    <a:pt x="12849" y="7743"/>
                    <a:pt x="14060" y="12513"/>
                  </a:cubicBezTo>
                  <a:cubicBezTo>
                    <a:pt x="14907" y="15850"/>
                    <a:pt x="16153" y="17619"/>
                    <a:pt x="17395" y="18860"/>
                  </a:cubicBezTo>
                  <a:cubicBezTo>
                    <a:pt x="18729" y="20193"/>
                    <a:pt x="20136" y="21004"/>
                    <a:pt x="21600" y="21208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37" name="Line"/>
            <p:cNvSpPr/>
            <p:nvPr/>
          </p:nvSpPr>
          <p:spPr>
            <a:xfrm flipV="1">
              <a:off x="1905735" y="0"/>
              <a:ext cx="1" cy="1566264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38" name="Line"/>
            <p:cNvSpPr/>
            <p:nvPr/>
          </p:nvSpPr>
          <p:spPr>
            <a:xfrm flipV="1">
              <a:off x="2073860" y="1947428"/>
              <a:ext cx="1" cy="1566264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39" name="Line"/>
            <p:cNvSpPr/>
            <p:nvPr/>
          </p:nvSpPr>
          <p:spPr>
            <a:xfrm flipV="1">
              <a:off x="2676083" y="3958347"/>
              <a:ext cx="1" cy="1566265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</p:grpSp>
      <p:sp>
        <p:nvSpPr>
          <p:cNvPr id="441" name="Bear"/>
          <p:cNvSpPr/>
          <p:nvPr/>
        </p:nvSpPr>
        <p:spPr>
          <a:xfrm>
            <a:off x="1363132" y="3925583"/>
            <a:ext cx="1261947" cy="6485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6" h="21074" extrusionOk="0">
                <a:moveTo>
                  <a:pt x="13218" y="9"/>
                </a:moveTo>
                <a:cubicBezTo>
                  <a:pt x="12471" y="-78"/>
                  <a:pt x="11952" y="532"/>
                  <a:pt x="11556" y="727"/>
                </a:cubicBezTo>
                <a:cubicBezTo>
                  <a:pt x="10568" y="1215"/>
                  <a:pt x="8739" y="-302"/>
                  <a:pt x="6247" y="1034"/>
                </a:cubicBezTo>
                <a:cubicBezTo>
                  <a:pt x="3246" y="2643"/>
                  <a:pt x="2201" y="6886"/>
                  <a:pt x="1783" y="10361"/>
                </a:cubicBezTo>
                <a:cubicBezTo>
                  <a:pt x="1590" y="11961"/>
                  <a:pt x="396" y="15519"/>
                  <a:pt x="73" y="16872"/>
                </a:cubicBezTo>
                <a:cubicBezTo>
                  <a:pt x="-250" y="18225"/>
                  <a:pt x="586" y="20933"/>
                  <a:pt x="871" y="21010"/>
                </a:cubicBezTo>
                <a:cubicBezTo>
                  <a:pt x="2073" y="21075"/>
                  <a:pt x="2086" y="20842"/>
                  <a:pt x="2086" y="20420"/>
                </a:cubicBezTo>
                <a:cubicBezTo>
                  <a:pt x="2086" y="20163"/>
                  <a:pt x="1764" y="20239"/>
                  <a:pt x="1650" y="19874"/>
                </a:cubicBezTo>
                <a:cubicBezTo>
                  <a:pt x="1536" y="19508"/>
                  <a:pt x="1650" y="19031"/>
                  <a:pt x="1650" y="19031"/>
                </a:cubicBezTo>
                <a:lnTo>
                  <a:pt x="4594" y="14384"/>
                </a:lnTo>
                <a:cubicBezTo>
                  <a:pt x="4594" y="14384"/>
                  <a:pt x="4703" y="17015"/>
                  <a:pt x="5349" y="18002"/>
                </a:cubicBezTo>
                <a:cubicBezTo>
                  <a:pt x="5994" y="18990"/>
                  <a:pt x="6014" y="21039"/>
                  <a:pt x="6014" y="21039"/>
                </a:cubicBezTo>
                <a:cubicBezTo>
                  <a:pt x="6014" y="21039"/>
                  <a:pt x="8272" y="21074"/>
                  <a:pt x="8861" y="21074"/>
                </a:cubicBezTo>
                <a:cubicBezTo>
                  <a:pt x="9256" y="21074"/>
                  <a:pt x="9281" y="20486"/>
                  <a:pt x="9039" y="20273"/>
                </a:cubicBezTo>
                <a:cubicBezTo>
                  <a:pt x="8836" y="20094"/>
                  <a:pt x="8576" y="19997"/>
                  <a:pt x="8281" y="19720"/>
                </a:cubicBezTo>
                <a:cubicBezTo>
                  <a:pt x="7705" y="19181"/>
                  <a:pt x="7557" y="15945"/>
                  <a:pt x="7576" y="13714"/>
                </a:cubicBezTo>
                <a:cubicBezTo>
                  <a:pt x="8610" y="13902"/>
                  <a:pt x="9735" y="13698"/>
                  <a:pt x="10856" y="13296"/>
                </a:cubicBezTo>
                <a:cubicBezTo>
                  <a:pt x="10552" y="14868"/>
                  <a:pt x="10705" y="17276"/>
                  <a:pt x="10946" y="18085"/>
                </a:cubicBezTo>
                <a:cubicBezTo>
                  <a:pt x="11233" y="19051"/>
                  <a:pt x="11440" y="21010"/>
                  <a:pt x="11440" y="21010"/>
                </a:cubicBezTo>
                <a:cubicBezTo>
                  <a:pt x="11611" y="21010"/>
                  <a:pt x="13078" y="21010"/>
                  <a:pt x="13458" y="21010"/>
                </a:cubicBezTo>
                <a:cubicBezTo>
                  <a:pt x="13838" y="21010"/>
                  <a:pt x="13944" y="20402"/>
                  <a:pt x="13629" y="20170"/>
                </a:cubicBezTo>
                <a:cubicBezTo>
                  <a:pt x="13326" y="19946"/>
                  <a:pt x="12957" y="19695"/>
                  <a:pt x="12805" y="19513"/>
                </a:cubicBezTo>
                <a:cubicBezTo>
                  <a:pt x="12653" y="19330"/>
                  <a:pt x="12755" y="18817"/>
                  <a:pt x="12793" y="18414"/>
                </a:cubicBezTo>
                <a:cubicBezTo>
                  <a:pt x="12831" y="18012"/>
                  <a:pt x="13219" y="16543"/>
                  <a:pt x="13732" y="14605"/>
                </a:cubicBezTo>
                <a:cubicBezTo>
                  <a:pt x="14929" y="17970"/>
                  <a:pt x="15727" y="18411"/>
                  <a:pt x="16601" y="18813"/>
                </a:cubicBezTo>
                <a:cubicBezTo>
                  <a:pt x="17475" y="19216"/>
                  <a:pt x="17874" y="20640"/>
                  <a:pt x="18444" y="20969"/>
                </a:cubicBezTo>
                <a:cubicBezTo>
                  <a:pt x="19014" y="21298"/>
                  <a:pt x="20320" y="19891"/>
                  <a:pt x="20210" y="19251"/>
                </a:cubicBezTo>
                <a:cubicBezTo>
                  <a:pt x="20091" y="18559"/>
                  <a:pt x="18966" y="19230"/>
                  <a:pt x="18814" y="18791"/>
                </a:cubicBezTo>
                <a:cubicBezTo>
                  <a:pt x="18627" y="18083"/>
                  <a:pt x="18082" y="16582"/>
                  <a:pt x="17341" y="15119"/>
                </a:cubicBezTo>
                <a:cubicBezTo>
                  <a:pt x="16600" y="13656"/>
                  <a:pt x="16715" y="12922"/>
                  <a:pt x="16810" y="10910"/>
                </a:cubicBezTo>
                <a:cubicBezTo>
                  <a:pt x="17418" y="10727"/>
                  <a:pt x="19032" y="11204"/>
                  <a:pt x="19585" y="11686"/>
                </a:cubicBezTo>
                <a:cubicBezTo>
                  <a:pt x="20137" y="12169"/>
                  <a:pt x="20096" y="11385"/>
                  <a:pt x="20305" y="11642"/>
                </a:cubicBezTo>
                <a:cubicBezTo>
                  <a:pt x="20514" y="11897"/>
                  <a:pt x="21350" y="10946"/>
                  <a:pt x="21293" y="10763"/>
                </a:cubicBezTo>
                <a:cubicBezTo>
                  <a:pt x="21236" y="10580"/>
                  <a:pt x="20837" y="9155"/>
                  <a:pt x="20381" y="7692"/>
                </a:cubicBezTo>
                <a:cubicBezTo>
                  <a:pt x="20400" y="6558"/>
                  <a:pt x="20343" y="6227"/>
                  <a:pt x="19678" y="4581"/>
                </a:cubicBezTo>
                <a:cubicBezTo>
                  <a:pt x="19565" y="4302"/>
                  <a:pt x="19455" y="4100"/>
                  <a:pt x="19344" y="3949"/>
                </a:cubicBezTo>
                <a:cubicBezTo>
                  <a:pt x="19291" y="3481"/>
                  <a:pt x="19229" y="3022"/>
                  <a:pt x="19173" y="2771"/>
                </a:cubicBezTo>
                <a:cubicBezTo>
                  <a:pt x="19086" y="2374"/>
                  <a:pt x="18185" y="2683"/>
                  <a:pt x="18258" y="3352"/>
                </a:cubicBezTo>
                <a:cubicBezTo>
                  <a:pt x="18270" y="3462"/>
                  <a:pt x="18276" y="3581"/>
                  <a:pt x="18278" y="3703"/>
                </a:cubicBezTo>
                <a:cubicBezTo>
                  <a:pt x="18137" y="3760"/>
                  <a:pt x="18001" y="3815"/>
                  <a:pt x="17873" y="3815"/>
                </a:cubicBezTo>
                <a:cubicBezTo>
                  <a:pt x="17873" y="3815"/>
                  <a:pt x="16715" y="2388"/>
                  <a:pt x="15822" y="2059"/>
                </a:cubicBezTo>
                <a:cubicBezTo>
                  <a:pt x="14929" y="1730"/>
                  <a:pt x="14448" y="432"/>
                  <a:pt x="13553" y="92"/>
                </a:cubicBezTo>
                <a:cubicBezTo>
                  <a:pt x="13437" y="48"/>
                  <a:pt x="13325" y="21"/>
                  <a:pt x="13218" y="9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7" name="Let’s add a competing player!"/>
          <p:cNvSpPr txBox="1"/>
          <p:nvPr/>
        </p:nvSpPr>
        <p:spPr>
          <a:xfrm>
            <a:off x="2692213" y="1054175"/>
            <a:ext cx="3250565" cy="31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 algn="l"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687" dirty="0"/>
              <a:t>Let’s add a competing player!</a:t>
            </a:r>
          </a:p>
        </p:txBody>
      </p:sp>
      <p:sp>
        <p:nvSpPr>
          <p:cNvPr id="38" name="Multi-Player Bandits"/>
          <p:cNvSpPr txBox="1">
            <a:spLocks/>
          </p:cNvSpPr>
          <p:nvPr/>
        </p:nvSpPr>
        <p:spPr>
          <a:xfrm>
            <a:off x="1207747" y="-146852"/>
            <a:ext cx="5862579" cy="10081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54000" algn="l" defTabSz="457200" rtl="0" eaLnBrk="1" latinLnBrk="0" hangingPunct="1">
              <a:lnSpc>
                <a:spcPts val="8600"/>
              </a:lnSpc>
              <a:spcBef>
                <a:spcPts val="900"/>
              </a:spcBef>
              <a:buNone/>
              <a:defRPr sz="4800" b="1" kern="1200" baseline="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Multi-Player Bandits</a:t>
            </a:r>
          </a:p>
        </p:txBody>
      </p:sp>
    </p:spTree>
    <p:extLst>
      <p:ext uri="{BB962C8B-B14F-4D97-AF65-F5344CB8AC3E}">
        <p14:creationId xmlns:p14="http://schemas.microsoft.com/office/powerpoint/2010/main" val="1718531648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" grpId="0" animBg="1" advAuto="0"/>
      <p:bldP spid="416" grpId="0" animBg="1" advAuto="0"/>
      <p:bldP spid="417" grpId="0" animBg="1" advAuto="0"/>
      <p:bldP spid="422" grpId="0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Regret in Matching Marke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>
            <a:noAutofit/>
          </a:bodyPr>
          <a:lstStyle>
            <a:lvl1pPr marL="254000" algn="l" defTabSz="457200">
              <a:lnSpc>
                <a:spcPts val="8600"/>
              </a:lnSpc>
              <a:spcBef>
                <a:spcPts val="900"/>
              </a:spcBef>
              <a:defRPr sz="48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2700" dirty="0">
                <a:latin typeface="Arial" panose="020B0604020202020204" pitchFamily="34" charset="0"/>
                <a:cs typeface="Arial" panose="020B0604020202020204" pitchFamily="34" charset="0"/>
              </a:rPr>
              <a:t>Regret in Matching Markets</a:t>
            </a:r>
          </a:p>
        </p:txBody>
      </p:sp>
      <p:grpSp>
        <p:nvGrpSpPr>
          <p:cNvPr id="465" name="Group"/>
          <p:cNvGrpSpPr/>
          <p:nvPr/>
        </p:nvGrpSpPr>
        <p:grpSpPr>
          <a:xfrm>
            <a:off x="3649155" y="1760651"/>
            <a:ext cx="2489761" cy="2056061"/>
            <a:chOff x="546483" y="292555"/>
            <a:chExt cx="4721324" cy="3898900"/>
          </a:xfrm>
        </p:grpSpPr>
        <p:sp>
          <p:nvSpPr>
            <p:cNvPr id="457" name="Circle"/>
            <p:cNvSpPr/>
            <p:nvPr/>
          </p:nvSpPr>
          <p:spPr>
            <a:xfrm>
              <a:off x="546483" y="997207"/>
              <a:ext cx="451049" cy="451049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58" name="Circle"/>
            <p:cNvSpPr/>
            <p:nvPr/>
          </p:nvSpPr>
          <p:spPr>
            <a:xfrm>
              <a:off x="546483" y="2368807"/>
              <a:ext cx="451049" cy="451049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59" name="Circle"/>
            <p:cNvSpPr/>
            <p:nvPr/>
          </p:nvSpPr>
          <p:spPr>
            <a:xfrm>
              <a:off x="546483" y="3740407"/>
              <a:ext cx="451049" cy="451049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60" name="Circle"/>
            <p:cNvSpPr/>
            <p:nvPr/>
          </p:nvSpPr>
          <p:spPr>
            <a:xfrm>
              <a:off x="3772283" y="997207"/>
              <a:ext cx="451049" cy="451049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61" name="Circle"/>
            <p:cNvSpPr/>
            <p:nvPr/>
          </p:nvSpPr>
          <p:spPr>
            <a:xfrm>
              <a:off x="3772283" y="2368807"/>
              <a:ext cx="451049" cy="451049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62" name="Circle"/>
            <p:cNvSpPr/>
            <p:nvPr/>
          </p:nvSpPr>
          <p:spPr>
            <a:xfrm>
              <a:off x="3772283" y="3740407"/>
              <a:ext cx="451049" cy="451049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63" name="Players"/>
            <p:cNvSpPr/>
            <p:nvPr/>
          </p:nvSpPr>
          <p:spPr>
            <a:xfrm>
              <a:off x="772007" y="29255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defRPr sz="3200"/>
              </a:lvl1pPr>
            </a:lstStyle>
            <a:p>
              <a:r>
                <a:rPr sz="1687"/>
                <a:t>Players</a:t>
              </a:r>
            </a:p>
          </p:txBody>
        </p:sp>
        <p:sp>
          <p:nvSpPr>
            <p:cNvPr id="464" name="Arms"/>
            <p:cNvSpPr/>
            <p:nvPr/>
          </p:nvSpPr>
          <p:spPr>
            <a:xfrm>
              <a:off x="3997807" y="29255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defRPr sz="3200"/>
              </a:lvl1pPr>
            </a:lstStyle>
            <a:p>
              <a:r>
                <a:rPr sz="1687"/>
                <a:t>Arms</a:t>
              </a:r>
            </a:p>
          </p:txBody>
        </p:sp>
      </p:grpSp>
      <p:sp>
        <p:nvSpPr>
          <p:cNvPr id="466" name="1 &gt; 3 &gt; 2"/>
          <p:cNvSpPr txBox="1"/>
          <p:nvPr/>
        </p:nvSpPr>
        <p:spPr>
          <a:xfrm>
            <a:off x="2571634" y="2100161"/>
            <a:ext cx="995064" cy="281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2800"/>
            </a:lvl1pPr>
          </a:lstStyle>
          <a:p>
            <a:r>
              <a:rPr sz="1476"/>
              <a:t>1 &gt; 3 &gt; 2</a:t>
            </a:r>
          </a:p>
        </p:txBody>
      </p:sp>
      <p:sp>
        <p:nvSpPr>
          <p:cNvPr id="467" name="2 &gt; 3 &gt; 1"/>
          <p:cNvSpPr txBox="1"/>
          <p:nvPr/>
        </p:nvSpPr>
        <p:spPr>
          <a:xfrm>
            <a:off x="2571634" y="2843558"/>
            <a:ext cx="995064" cy="281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2800"/>
            </a:lvl1pPr>
          </a:lstStyle>
          <a:p>
            <a:r>
              <a:rPr sz="1476"/>
              <a:t>2 &gt; 3 &gt; 1</a:t>
            </a:r>
          </a:p>
        </p:txBody>
      </p:sp>
      <p:sp>
        <p:nvSpPr>
          <p:cNvPr id="468" name="1 &gt; 2 &gt; 3"/>
          <p:cNvSpPr txBox="1"/>
          <p:nvPr/>
        </p:nvSpPr>
        <p:spPr>
          <a:xfrm>
            <a:off x="2571634" y="3586954"/>
            <a:ext cx="995064" cy="281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2800"/>
            </a:lvl1pPr>
          </a:lstStyle>
          <a:p>
            <a:r>
              <a:rPr sz="1476"/>
              <a:t>1 &gt; 2 &gt; 3</a:t>
            </a:r>
          </a:p>
        </p:txBody>
      </p:sp>
      <p:sp>
        <p:nvSpPr>
          <p:cNvPr id="469" name="1 &gt; 2 &gt; 3"/>
          <p:cNvSpPr txBox="1"/>
          <p:nvPr/>
        </p:nvSpPr>
        <p:spPr>
          <a:xfrm>
            <a:off x="5846865" y="2083906"/>
            <a:ext cx="1121701" cy="31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3200"/>
            </a:lvl1pPr>
          </a:lstStyle>
          <a:p>
            <a:r>
              <a:rPr sz="1687"/>
              <a:t>1 &gt; 2 &gt; 3</a:t>
            </a:r>
          </a:p>
        </p:txBody>
      </p:sp>
      <p:sp>
        <p:nvSpPr>
          <p:cNvPr id="470" name="3 &gt; 1 &gt; 2"/>
          <p:cNvSpPr txBox="1"/>
          <p:nvPr/>
        </p:nvSpPr>
        <p:spPr>
          <a:xfrm>
            <a:off x="5893746" y="2827303"/>
            <a:ext cx="1121701" cy="31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3200"/>
            </a:lvl1pPr>
          </a:lstStyle>
          <a:p>
            <a:r>
              <a:rPr sz="1687"/>
              <a:t>3 &gt; 1 &gt; 2</a:t>
            </a:r>
          </a:p>
        </p:txBody>
      </p:sp>
      <p:sp>
        <p:nvSpPr>
          <p:cNvPr id="471" name="2 &gt; 1 &gt; 3"/>
          <p:cNvSpPr txBox="1"/>
          <p:nvPr/>
        </p:nvSpPr>
        <p:spPr>
          <a:xfrm>
            <a:off x="5893746" y="3570699"/>
            <a:ext cx="1121701" cy="31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3200"/>
            </a:lvl1pPr>
          </a:lstStyle>
          <a:p>
            <a:r>
              <a:rPr sz="1687"/>
              <a:t>2 &gt; 1 &gt; 3</a:t>
            </a:r>
          </a:p>
        </p:txBody>
      </p:sp>
      <p:sp>
        <p:nvSpPr>
          <p:cNvPr id="472" name="Suppose that there is some unique stable matching."/>
          <p:cNvSpPr txBox="1"/>
          <p:nvPr/>
        </p:nvSpPr>
        <p:spPr>
          <a:xfrm>
            <a:off x="1349025" y="1159417"/>
            <a:ext cx="6177572" cy="31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marL="444500" indent="-444500">
              <a:buSzPct val="145000"/>
              <a:buChar char="•"/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687" dirty="0"/>
              <a:t>Suppose that there is some unique stable matching.</a:t>
            </a:r>
          </a:p>
        </p:txBody>
      </p:sp>
      <p:grpSp>
        <p:nvGrpSpPr>
          <p:cNvPr id="476" name="Group"/>
          <p:cNvGrpSpPr/>
          <p:nvPr/>
        </p:nvGrpSpPr>
        <p:grpSpPr>
          <a:xfrm>
            <a:off x="4004257" y="2256199"/>
            <a:ext cx="1245991" cy="1486686"/>
            <a:chOff x="0" y="0"/>
            <a:chExt cx="2362767" cy="2819196"/>
          </a:xfrm>
        </p:grpSpPr>
        <p:sp>
          <p:nvSpPr>
            <p:cNvPr id="473" name="Line"/>
            <p:cNvSpPr/>
            <p:nvPr/>
          </p:nvSpPr>
          <p:spPr>
            <a:xfrm>
              <a:off x="107949" y="0"/>
              <a:ext cx="2254819" cy="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74" name="Line"/>
            <p:cNvSpPr/>
            <p:nvPr/>
          </p:nvSpPr>
          <p:spPr>
            <a:xfrm flipV="1">
              <a:off x="0" y="1503768"/>
              <a:ext cx="2254818" cy="1315429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75" name="Line"/>
            <p:cNvSpPr/>
            <p:nvPr/>
          </p:nvSpPr>
          <p:spPr>
            <a:xfrm>
              <a:off x="44449" y="1443050"/>
              <a:ext cx="2292919" cy="1284466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</p:grpSp>
      <p:sp>
        <p:nvSpPr>
          <p:cNvPr id="477" name="Players should always choose their stable match in hindsight!"/>
          <p:cNvSpPr txBox="1"/>
          <p:nvPr/>
        </p:nvSpPr>
        <p:spPr>
          <a:xfrm>
            <a:off x="1362609" y="4179985"/>
            <a:ext cx="6920073" cy="313724"/>
          </a:xfrm>
          <a:prstGeom prst="rect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687" dirty="0"/>
              <a:t>Players should always choose their stable match in hindsight</a:t>
            </a:r>
          </a:p>
        </p:txBody>
      </p:sp>
      <p:sp>
        <p:nvSpPr>
          <p:cNvPr id="478" name="?"/>
          <p:cNvSpPr/>
          <p:nvPr/>
        </p:nvSpPr>
        <p:spPr>
          <a:xfrm>
            <a:off x="2460477" y="2079839"/>
            <a:ext cx="1092719" cy="1842075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/>
          <a:lstStyle>
            <a:lvl1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2637"/>
              <a:t>?</a:t>
            </a:r>
          </a:p>
        </p:txBody>
      </p:sp>
      <p:sp>
        <p:nvSpPr>
          <p:cNvPr id="25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54993" y="4787664"/>
            <a:ext cx="5791583" cy="319094"/>
          </a:xfrm>
        </p:spPr>
        <p:txBody>
          <a:bodyPr/>
          <a:lstStyle/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180705285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" grpId="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862" y="282657"/>
            <a:ext cx="8229600" cy="857250"/>
          </a:xfrm>
        </p:spPr>
        <p:txBody>
          <a:bodyPr>
            <a:normAutofit/>
          </a:bodyPr>
          <a:lstStyle/>
          <a:p>
            <a:r>
              <a:rPr lang="en-US" sz="2700" dirty="0"/>
              <a:t>Data, Decisions ... and Economics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University of California, Berkeley</a:t>
            </a:r>
            <a:endParaRPr lang="en-US" dirty="0"/>
          </a:p>
        </p:txBody>
      </p:sp>
      <p:pic>
        <p:nvPicPr>
          <p:cNvPr id="1026" name="Picture 2" descr="https://www.econlib.org/wp-content/uploads/2015/07/Why20Gets20What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949" y="1651736"/>
            <a:ext cx="1337767" cy="201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flipH="1">
            <a:off x="433590" y="3829825"/>
            <a:ext cx="2514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Matching Markets</a:t>
            </a:r>
          </a:p>
        </p:txBody>
      </p:sp>
      <p:pic>
        <p:nvPicPr>
          <p:cNvPr id="1034" name="Picture 10" descr="mage result for auctions googl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6" t="33074" r="11067"/>
          <a:stretch/>
        </p:blipFill>
        <p:spPr bwMode="auto">
          <a:xfrm>
            <a:off x="3261359" y="1903438"/>
            <a:ext cx="2598606" cy="1620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 flipH="1">
            <a:off x="3261359" y="3829825"/>
            <a:ext cx="262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Auctions</a:t>
            </a:r>
          </a:p>
        </p:txBody>
      </p:sp>
      <p:pic>
        <p:nvPicPr>
          <p:cNvPr id="1036" name="Picture 12" descr="mage result for multi player games deepmin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9" r="22542"/>
          <a:stretch/>
        </p:blipFill>
        <p:spPr bwMode="auto">
          <a:xfrm>
            <a:off x="6617713" y="1651736"/>
            <a:ext cx="1723647" cy="201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 flipH="1">
            <a:off x="6174333" y="3829825"/>
            <a:ext cx="262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Multiplayer games</a:t>
            </a:r>
          </a:p>
        </p:txBody>
      </p:sp>
    </p:spTree>
    <p:extLst>
      <p:ext uri="{BB962C8B-B14F-4D97-AF65-F5344CB8AC3E}">
        <p14:creationId xmlns:p14="http://schemas.microsoft.com/office/powerpoint/2010/main" val="11397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Regret in Matching Markets"/>
          <p:cNvSpPr txBox="1">
            <a:spLocks noGrp="1"/>
          </p:cNvSpPr>
          <p:nvPr>
            <p:ph type="title"/>
          </p:nvPr>
        </p:nvSpPr>
        <p:spPr>
          <a:xfrm>
            <a:off x="457200" y="103971"/>
            <a:ext cx="8229600" cy="857250"/>
          </a:xfrm>
          <a:prstGeom prst="rect">
            <a:avLst/>
          </a:prstGeom>
        </p:spPr>
        <p:txBody>
          <a:bodyPr anchor="b">
            <a:noAutofit/>
          </a:bodyPr>
          <a:lstStyle>
            <a:lvl1pPr marL="254000" algn="l" defTabSz="457200">
              <a:lnSpc>
                <a:spcPts val="8600"/>
              </a:lnSpc>
              <a:spcBef>
                <a:spcPts val="900"/>
              </a:spcBef>
              <a:defRPr sz="48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2700" dirty="0">
                <a:latin typeface="Arial" panose="020B0604020202020204" pitchFamily="34" charset="0"/>
                <a:cs typeface="Arial" panose="020B0604020202020204" pitchFamily="34" charset="0"/>
              </a:rPr>
              <a:t>Regret in Matching Markets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6" name="Let   be the stable match of player  .…"/>
              <p:cNvSpPr txBox="1"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8229600" cy="1376846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spcBef>
                    <a:spcPts val="1318"/>
                  </a:spcBef>
                </a:pPr>
                <a:r>
                  <a:rPr sz="2000" dirty="0"/>
                  <a:t>Let </a:t>
                </a:r>
                <a14:m>
                  <m:oMath xmlns:m="http://schemas.openxmlformats.org/officeDocument/2006/math">
                    <m:r>
                      <a:rPr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sz="2000" dirty="0"/>
                  <a:t> be the stable match of player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sz="2000" dirty="0"/>
                  <a:t>.</a:t>
                </a:r>
                <a:endParaRPr sz="2000" i="1" dirty="0"/>
              </a:p>
              <a:p>
                <a:pPr>
                  <a:spcBef>
                    <a:spcPts val="1318"/>
                  </a:spcBef>
                </a:pPr>
                <a:r>
                  <a:rPr sz="20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sz="2000" dirty="0"/>
                  <a:t> be the matching played by all the players at time t. </a:t>
                </a:r>
              </a:p>
              <a:p>
                <a:pPr>
                  <a:spcBef>
                    <a:spcPts val="1318"/>
                  </a:spcBef>
                </a:pPr>
                <a:r>
                  <a:rPr sz="20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sz="2000" dirty="0"/>
                  <a:t> be the mean reward of arm j for player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sz="2000" dirty="0"/>
                  <a:t> . </a:t>
                </a:r>
              </a:p>
            </p:txBody>
          </p:sp>
        </mc:Choice>
        <mc:Fallback xmlns="">
          <p:sp>
            <p:nvSpPr>
              <p:cNvPr id="496" name="Let   be the stable match of player  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8229600" cy="1376846"/>
              </a:xfrm>
              <a:prstGeom prst="rect">
                <a:avLst/>
              </a:prstGeom>
              <a:blipFill rotWithShape="0">
                <a:blip r:embed="rId3"/>
                <a:stretch>
                  <a:fillRect l="-667" t="-2212" b="-5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5" name="Group"/>
          <p:cNvGrpSpPr/>
          <p:nvPr/>
        </p:nvGrpSpPr>
        <p:grpSpPr>
          <a:xfrm>
            <a:off x="1819906" y="2843730"/>
            <a:ext cx="5773590" cy="1011756"/>
            <a:chOff x="0" y="-3884"/>
            <a:chExt cx="10948437" cy="1918587"/>
          </a:xfrm>
        </p:grpSpPr>
        <p:sp>
          <p:nvSpPr>
            <p:cNvPr id="483" name="Define the stable regret of agent i up to time n as:"/>
            <p:cNvSpPr/>
            <p:nvPr/>
          </p:nvSpPr>
          <p:spPr>
            <a:xfrm>
              <a:off x="0" y="-3884"/>
              <a:ext cx="10948437" cy="594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/>
            <a:p>
              <a:pPr algn="l">
                <a:defRPr sz="3200" b="0"/>
              </a:pPr>
              <a:r>
                <a:rPr sz="1687" dirty="0"/>
                <a:t>Define the</a:t>
              </a:r>
              <a:r>
                <a:rPr sz="1687" b="1" dirty="0"/>
                <a:t> </a:t>
              </a:r>
              <a:r>
                <a:rPr sz="1687" b="1" i="1" dirty="0"/>
                <a:t>stable regret</a:t>
              </a:r>
              <a:r>
                <a:rPr sz="1687" b="1" dirty="0"/>
                <a:t> </a:t>
              </a:r>
              <a:r>
                <a:rPr sz="1687" dirty="0"/>
                <a:t>of agent</a:t>
              </a:r>
              <a:r>
                <a:rPr sz="1687" i="1" dirty="0"/>
                <a:t> </a:t>
              </a:r>
              <a:r>
                <a:rPr sz="1687" b="1" i="1" dirty="0"/>
                <a:t>i </a:t>
              </a:r>
              <a:r>
                <a:rPr sz="1687" dirty="0"/>
                <a:t>up to time</a:t>
              </a:r>
              <a:r>
                <a:rPr sz="1687" b="1" dirty="0"/>
                <a:t> </a:t>
              </a:r>
              <a:r>
                <a:rPr sz="1687" b="1" i="1" dirty="0"/>
                <a:t>n</a:t>
              </a:r>
              <a:r>
                <a:rPr sz="1687" dirty="0"/>
                <a:t> as:</a:t>
              </a:r>
            </a:p>
          </p:txBody>
        </p:sp>
        <p:pic>
          <p:nvPicPr>
            <p:cNvPr id="484" name="R_i(n)_=_n_mu_i(.pdf" descr="R_i(n)_=_n_mu_i(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52185" y="644702"/>
              <a:ext cx="6527801" cy="1270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93" name="Group"/>
          <p:cNvGrpSpPr/>
          <p:nvPr/>
        </p:nvGrpSpPr>
        <p:grpSpPr>
          <a:xfrm>
            <a:off x="1871841" y="3663618"/>
            <a:ext cx="5387397" cy="753101"/>
            <a:chOff x="-2" y="0"/>
            <a:chExt cx="10216100" cy="1428102"/>
          </a:xfrm>
        </p:grpSpPr>
        <p:grpSp>
          <p:nvGrpSpPr>
            <p:cNvPr id="489" name="Group"/>
            <p:cNvGrpSpPr/>
            <p:nvPr/>
          </p:nvGrpSpPr>
          <p:grpSpPr>
            <a:xfrm>
              <a:off x="-2" y="76200"/>
              <a:ext cx="4980903" cy="1351902"/>
              <a:chOff x="-2" y="0"/>
              <a:chExt cx="4980903" cy="1351901"/>
            </a:xfrm>
          </p:grpSpPr>
          <p:sp>
            <p:nvSpPr>
              <p:cNvPr id="486" name="Line"/>
              <p:cNvSpPr/>
              <p:nvPr/>
            </p:nvSpPr>
            <p:spPr>
              <a:xfrm>
                <a:off x="3372425" y="0"/>
                <a:ext cx="1608476" cy="0"/>
              </a:xfrm>
              <a:prstGeom prst="line">
                <a:avLst/>
              </a:prstGeom>
              <a:noFill/>
              <a:ln w="38100" cap="flat">
                <a:solidFill>
                  <a:schemeClr val="accent1">
                    <a:lumOff val="-13575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160"/>
              </a:p>
            </p:txBody>
          </p:sp>
          <p:sp>
            <p:nvSpPr>
              <p:cNvPr id="487" name="Line"/>
              <p:cNvSpPr/>
              <p:nvPr/>
            </p:nvSpPr>
            <p:spPr>
              <a:xfrm flipH="1">
                <a:off x="3257726" y="0"/>
                <a:ext cx="965600" cy="694073"/>
              </a:xfrm>
              <a:prstGeom prst="line">
                <a:avLst/>
              </a:prstGeom>
              <a:noFill/>
              <a:ln w="38100" cap="flat">
                <a:solidFill>
                  <a:schemeClr val="accent1">
                    <a:lumOff val="-13575"/>
                  </a:schemeClr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160"/>
              </a:p>
            </p:txBody>
          </p:sp>
          <p:sp>
            <p:nvSpPr>
              <p:cNvPr id="488" name="Mean reward of stable match"/>
              <p:cNvSpPr/>
              <p:nvPr/>
            </p:nvSpPr>
            <p:spPr>
              <a:xfrm>
                <a:off x="-2" y="264668"/>
                <a:ext cx="3372425" cy="10872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Off val="-13575"/>
                </a:scheme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26789" tIns="26789" rIns="26789" bIns="26789" numCol="1" anchor="ctr">
                <a:spAutoFit/>
              </a:bodyPr>
              <a:lstStyle>
                <a:lvl1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r>
                  <a:rPr sz="1687">
                    <a:solidFill>
                      <a:schemeClr val="bg2">
                        <a:lumMod val="25000"/>
                      </a:schemeClr>
                    </a:solidFill>
                  </a:rPr>
                  <a:t>Mean reward of stable match</a:t>
                </a:r>
              </a:p>
            </p:txBody>
          </p:sp>
        </p:grpSp>
        <p:sp>
          <p:nvSpPr>
            <p:cNvPr id="490" name="Line"/>
            <p:cNvSpPr/>
            <p:nvPr/>
          </p:nvSpPr>
          <p:spPr>
            <a:xfrm>
              <a:off x="6649025" y="0"/>
              <a:ext cx="1608476" cy="0"/>
            </a:xfrm>
            <a:prstGeom prst="line">
              <a:avLst/>
            </a:prstGeom>
            <a:noFill/>
            <a:ln w="38100" cap="flat">
              <a:solidFill>
                <a:schemeClr val="accent1">
                  <a:lumOff val="-13575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91" name="Line"/>
            <p:cNvSpPr/>
            <p:nvPr/>
          </p:nvSpPr>
          <p:spPr>
            <a:xfrm>
              <a:off x="7499925" y="0"/>
              <a:ext cx="511396" cy="511395"/>
            </a:xfrm>
            <a:prstGeom prst="line">
              <a:avLst/>
            </a:prstGeom>
            <a:noFill/>
            <a:ln w="38100" cap="flat">
              <a:solidFill>
                <a:schemeClr val="accent1">
                  <a:lumOff val="-13575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92" name="Reward at time t"/>
            <p:cNvSpPr/>
            <p:nvPr/>
          </p:nvSpPr>
          <p:spPr>
            <a:xfrm>
              <a:off x="6611476" y="568966"/>
              <a:ext cx="3604622" cy="594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>
              <a:lvl1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1687" dirty="0">
                  <a:solidFill>
                    <a:schemeClr val="bg2">
                      <a:lumMod val="25000"/>
                    </a:schemeClr>
                  </a:solidFill>
                </a:rPr>
                <a:t>Reward at time t</a:t>
              </a:r>
            </a:p>
          </p:txBody>
        </p:sp>
      </p:grp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54993" y="4787664"/>
            <a:ext cx="5791583" cy="319094"/>
          </a:xfrm>
        </p:spPr>
        <p:txBody>
          <a:bodyPr/>
          <a:lstStyle/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452898156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6" grpId="0" build="p" bldLvl="5" animBg="1" advAuto="0"/>
      <p:bldP spid="485" grpId="0" animBg="1" advAuto="0"/>
      <p:bldP spid="493" grpId="0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Optimal vs Pessimal regr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dirty="0"/>
              <a:t>Optimal vs Pessimal regret</a:t>
            </a:r>
          </a:p>
        </p:txBody>
      </p:sp>
      <p:sp>
        <p:nvSpPr>
          <p:cNvPr id="500" name="Stable match may not be unique.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sz="2000" dirty="0"/>
              <a:t>Stable match may not be unique.</a:t>
            </a:r>
          </a:p>
          <a:p>
            <a:r>
              <a:rPr sz="2000" dirty="0"/>
              <a:t>Pessimal Stable regret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sz="2000" dirty="0"/>
          </a:p>
          <a:p>
            <a:r>
              <a:rPr sz="2000" dirty="0"/>
              <a:t>Optimal Stable regret</a:t>
            </a:r>
          </a:p>
        </p:txBody>
      </p:sp>
      <p:grpSp>
        <p:nvGrpSpPr>
          <p:cNvPr id="505" name="Group"/>
          <p:cNvGrpSpPr/>
          <p:nvPr/>
        </p:nvGrpSpPr>
        <p:grpSpPr>
          <a:xfrm>
            <a:off x="2737578" y="2039667"/>
            <a:ext cx="3494581" cy="669727"/>
            <a:chOff x="0" y="0"/>
            <a:chExt cx="6626760" cy="1270000"/>
          </a:xfrm>
        </p:grpSpPr>
        <p:pic>
          <p:nvPicPr>
            <p:cNvPr id="502" name="R_i(n)_=_n_mu_i(.pdf" descr="R_i(n)_=_n_mu_i(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959" y="0"/>
              <a:ext cx="6527801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03" name="___"/>
            <p:cNvSpPr txBox="1"/>
            <p:nvPr/>
          </p:nvSpPr>
          <p:spPr>
            <a:xfrm>
              <a:off x="0" y="540655"/>
              <a:ext cx="540319" cy="379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949"/>
                <a:t>___</a:t>
              </a:r>
            </a:p>
          </p:txBody>
        </p:sp>
        <p:sp>
          <p:nvSpPr>
            <p:cNvPr id="504" name="___"/>
            <p:cNvSpPr txBox="1"/>
            <p:nvPr/>
          </p:nvSpPr>
          <p:spPr>
            <a:xfrm>
              <a:off x="2457507" y="515254"/>
              <a:ext cx="540319" cy="379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949"/>
                <a:t>___</a:t>
              </a:r>
            </a:p>
          </p:txBody>
        </p:sp>
      </p:grpSp>
      <p:grpSp>
        <p:nvGrpSpPr>
          <p:cNvPr id="509" name="Group"/>
          <p:cNvGrpSpPr/>
          <p:nvPr/>
        </p:nvGrpSpPr>
        <p:grpSpPr>
          <a:xfrm>
            <a:off x="2737578" y="3335543"/>
            <a:ext cx="3491334" cy="703056"/>
            <a:chOff x="0" y="40742"/>
            <a:chExt cx="6620601" cy="1333201"/>
          </a:xfrm>
        </p:grpSpPr>
        <p:pic>
          <p:nvPicPr>
            <p:cNvPr id="506" name="R_i(n)_=_n_mu_i(.pdf" descr="R_i(n)_=_n_mu_i(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800" y="103942"/>
              <a:ext cx="6527801" cy="1270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07" name="___"/>
            <p:cNvSpPr txBox="1"/>
            <p:nvPr/>
          </p:nvSpPr>
          <p:spPr>
            <a:xfrm>
              <a:off x="0" y="40742"/>
              <a:ext cx="540319" cy="3795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949"/>
                <a:t>___</a:t>
              </a:r>
            </a:p>
          </p:txBody>
        </p:sp>
        <p:sp>
          <p:nvSpPr>
            <p:cNvPr id="508" name="___"/>
            <p:cNvSpPr txBox="1"/>
            <p:nvPr/>
          </p:nvSpPr>
          <p:spPr>
            <a:xfrm>
              <a:off x="2457506" y="146906"/>
              <a:ext cx="540319" cy="379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949"/>
                <a:t>___</a:t>
              </a:r>
            </a:p>
          </p:txBody>
        </p:sp>
      </p:grpSp>
      <p:grpSp>
        <p:nvGrpSpPr>
          <p:cNvPr id="514" name="Group"/>
          <p:cNvGrpSpPr/>
          <p:nvPr/>
        </p:nvGrpSpPr>
        <p:grpSpPr>
          <a:xfrm>
            <a:off x="3685134" y="2436459"/>
            <a:ext cx="4256307" cy="867666"/>
            <a:chOff x="0" y="-206149"/>
            <a:chExt cx="8071218" cy="1645350"/>
          </a:xfrm>
        </p:grpSpPr>
        <p:sp>
          <p:nvSpPr>
            <p:cNvPr id="510" name="Line"/>
            <p:cNvSpPr/>
            <p:nvPr/>
          </p:nvSpPr>
          <p:spPr>
            <a:xfrm>
              <a:off x="0" y="55976"/>
              <a:ext cx="1608475" cy="1"/>
            </a:xfrm>
            <a:prstGeom prst="line">
              <a:avLst/>
            </a:prstGeom>
            <a:noFill/>
            <a:ln w="38100" cap="flat">
              <a:solidFill>
                <a:schemeClr val="accent1">
                  <a:lumOff val="-13575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511" name="Line"/>
            <p:cNvSpPr/>
            <p:nvPr/>
          </p:nvSpPr>
          <p:spPr>
            <a:xfrm>
              <a:off x="850899" y="55976"/>
              <a:ext cx="3829960" cy="778147"/>
            </a:xfrm>
            <a:prstGeom prst="line">
              <a:avLst/>
            </a:prstGeom>
            <a:noFill/>
            <a:ln w="38100" cap="flat">
              <a:solidFill>
                <a:schemeClr val="accent1">
                  <a:lumOff val="-13575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512" name="Mean reward of worst stable match"/>
            <p:cNvSpPr/>
            <p:nvPr/>
          </p:nvSpPr>
          <p:spPr>
            <a:xfrm>
              <a:off x="4708581" y="136510"/>
              <a:ext cx="3086834" cy="1302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>
              <a:lvl1pPr>
                <a:defRPr sz="26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1371"/>
                <a:t>Mean reward of worst stable match</a:t>
              </a:r>
            </a:p>
          </p:txBody>
        </p:sp>
        <p:sp>
          <p:nvSpPr>
            <p:cNvPr id="513" name="Mean reward of worst stable match"/>
            <p:cNvSpPr/>
            <p:nvPr/>
          </p:nvSpPr>
          <p:spPr>
            <a:xfrm>
              <a:off x="4984384" y="-206149"/>
              <a:ext cx="3086834" cy="15795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>
              <a:lvl1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1687" dirty="0">
                  <a:solidFill>
                    <a:schemeClr val="bg2">
                      <a:lumMod val="25000"/>
                    </a:schemeClr>
                  </a:solidFill>
                </a:rPr>
                <a:t>Mean reward of worst stable match</a:t>
              </a:r>
            </a:p>
          </p:txBody>
        </p:sp>
      </p:grpSp>
      <p:grpSp>
        <p:nvGrpSpPr>
          <p:cNvPr id="519" name="Group"/>
          <p:cNvGrpSpPr/>
          <p:nvPr/>
        </p:nvGrpSpPr>
        <p:grpSpPr>
          <a:xfrm>
            <a:off x="3683511" y="3772207"/>
            <a:ext cx="4257930" cy="843523"/>
            <a:chOff x="0" y="-160367"/>
            <a:chExt cx="8074295" cy="1599568"/>
          </a:xfrm>
        </p:grpSpPr>
        <p:sp>
          <p:nvSpPr>
            <p:cNvPr id="515" name="Line"/>
            <p:cNvSpPr/>
            <p:nvPr/>
          </p:nvSpPr>
          <p:spPr>
            <a:xfrm>
              <a:off x="0" y="55976"/>
              <a:ext cx="1608475" cy="1"/>
            </a:xfrm>
            <a:prstGeom prst="line">
              <a:avLst/>
            </a:prstGeom>
            <a:noFill/>
            <a:ln w="38100" cap="flat">
              <a:solidFill>
                <a:schemeClr val="accent1">
                  <a:lumOff val="-13575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516" name="Line"/>
            <p:cNvSpPr/>
            <p:nvPr/>
          </p:nvSpPr>
          <p:spPr>
            <a:xfrm>
              <a:off x="850899" y="55976"/>
              <a:ext cx="3829960" cy="778147"/>
            </a:xfrm>
            <a:prstGeom prst="line">
              <a:avLst/>
            </a:prstGeom>
            <a:noFill/>
            <a:ln w="38100" cap="flat">
              <a:solidFill>
                <a:schemeClr val="accent1">
                  <a:lumOff val="-13575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517" name="Mean reward of worst stable match"/>
            <p:cNvSpPr/>
            <p:nvPr/>
          </p:nvSpPr>
          <p:spPr>
            <a:xfrm>
              <a:off x="4708581" y="136510"/>
              <a:ext cx="3086834" cy="1302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>
              <a:lvl1pPr>
                <a:defRPr sz="26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1371"/>
                <a:t>Mean reward of worst stable match</a:t>
              </a:r>
            </a:p>
          </p:txBody>
        </p:sp>
        <p:sp>
          <p:nvSpPr>
            <p:cNvPr id="518" name="Mean reward of best stable match"/>
            <p:cNvSpPr/>
            <p:nvPr/>
          </p:nvSpPr>
          <p:spPr>
            <a:xfrm>
              <a:off x="4987461" y="-160367"/>
              <a:ext cx="3086834" cy="15795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>
              <a:lvl1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1687" dirty="0">
                  <a:solidFill>
                    <a:schemeClr val="bg2">
                      <a:lumMod val="25000"/>
                    </a:schemeClr>
                  </a:solidFill>
                </a:rPr>
                <a:t>Mean reward of best stable match</a:t>
              </a:r>
            </a:p>
          </p:txBody>
        </p:sp>
      </p:grpSp>
      <p:sp>
        <p:nvSpPr>
          <p:cNvPr id="22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54993" y="4787664"/>
            <a:ext cx="5791583" cy="319094"/>
          </a:xfrm>
        </p:spPr>
        <p:txBody>
          <a:bodyPr/>
          <a:lstStyle/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19937462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How to achieve a  sequence of matchings that has low stable regret for all Player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algn="ctr" defTabSz="209473">
              <a:defRPr sz="5440"/>
            </a:pPr>
            <a:r>
              <a:rPr sz="3600" dirty="0">
                <a:solidFill>
                  <a:schemeClr val="tx1"/>
                </a:solidFill>
              </a:rPr>
              <a:t>How to achieve a </a:t>
            </a:r>
            <a:br>
              <a:rPr sz="3600" dirty="0">
                <a:solidFill>
                  <a:schemeClr val="tx1"/>
                </a:solidFill>
              </a:rPr>
            </a:br>
            <a:r>
              <a:rPr sz="3600" dirty="0">
                <a:solidFill>
                  <a:srgbClr val="0096FF"/>
                </a:solidFill>
              </a:rPr>
              <a:t>sequence of matchings</a:t>
            </a:r>
            <a:r>
              <a:rPr sz="3600" dirty="0"/>
              <a:t> </a:t>
            </a:r>
            <a:r>
              <a:rPr sz="3600" dirty="0">
                <a:solidFill>
                  <a:schemeClr val="tx1"/>
                </a:solidFill>
              </a:rPr>
              <a:t>that has </a:t>
            </a:r>
            <a:r>
              <a:rPr sz="3600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low stable regret</a:t>
            </a:r>
            <a:r>
              <a:rPr sz="3600" dirty="0"/>
              <a:t> </a:t>
            </a:r>
            <a:r>
              <a:rPr sz="3600" dirty="0">
                <a:solidFill>
                  <a:schemeClr val="tx1"/>
                </a:solidFill>
              </a:rPr>
              <a:t>for all Players?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/>
        </p:nvSpPr>
        <p:spPr>
          <a:xfrm>
            <a:off x="1966494" y="4792545"/>
            <a:ext cx="5791583" cy="3190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946696781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Centralized set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48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Centralized setting</a:t>
            </a:r>
          </a:p>
        </p:txBody>
      </p:sp>
      <p:sp>
        <p:nvSpPr>
          <p:cNvPr id="524" name="The centralized setting is a design that involves a Matching Platform that communicates with all Players.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sz="2000"/>
              <a:t>The centralized setting is a design that involves a Matching Platform that communicates with all Players.</a:t>
            </a:r>
          </a:p>
          <a:p>
            <a:pPr marL="0" indent="0">
              <a:buNone/>
            </a:pPr>
            <a:r>
              <a:rPr sz="2000" dirty="0"/>
              <a:t>At every round:</a:t>
            </a:r>
          </a:p>
          <a:p>
            <a:pPr marL="334836" indent="-334836">
              <a:buSzPct val="100000"/>
              <a:buAutoNum type="arabicPeriod"/>
            </a:pPr>
            <a:r>
              <a:rPr sz="2000" u="sng" dirty="0"/>
              <a:t>Each Player</a:t>
            </a:r>
            <a:r>
              <a:rPr sz="2000" dirty="0"/>
              <a:t> submits current preferences to Platform. </a:t>
            </a:r>
          </a:p>
          <a:p>
            <a:pPr marL="334836" indent="-334836">
              <a:buSzPct val="100000"/>
              <a:buAutoNum type="arabicPeriod"/>
              <a:defRPr u="sng"/>
            </a:pPr>
            <a:r>
              <a:rPr sz="2000" dirty="0"/>
              <a:t>Platform</a:t>
            </a:r>
            <a:r>
              <a:rPr sz="2000" u="none" dirty="0"/>
              <a:t> computes a matching, given preferences of Players and Arms.</a:t>
            </a:r>
          </a:p>
          <a:p>
            <a:pPr marL="334836" indent="-334836">
              <a:buSzPct val="100000"/>
              <a:buAutoNum type="arabicPeriod"/>
            </a:pPr>
            <a:r>
              <a:rPr sz="2000" u="sng" dirty="0"/>
              <a:t>Each Player</a:t>
            </a:r>
            <a:r>
              <a:rPr sz="2000" dirty="0"/>
              <a:t> is matched to Arm assigned by the Platform, receives reward.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/>
        </p:nvSpPr>
        <p:spPr>
          <a:xfrm>
            <a:off x="1966494" y="4792545"/>
            <a:ext cx="5791583" cy="3190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616601206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4" grpId="0" build="p" bldLvl="5" animBg="1" advAuto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Algorithm: GS-UC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sz="2700" dirty="0"/>
              <a:t>Algorithm: GS-UCB</a:t>
            </a:r>
          </a:p>
        </p:txBody>
      </p:sp>
      <p:sp>
        <p:nvSpPr>
          <p:cNvPr id="529" name="Involves a Matching Platform that communicates with all Players.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sz="2000" dirty="0"/>
              <a:t>Involves a Matching Platform that communicates with all Players.</a:t>
            </a:r>
          </a:p>
          <a:p>
            <a:pPr marL="0" indent="0">
              <a:buNone/>
            </a:pPr>
            <a:r>
              <a:rPr sz="2000" dirty="0"/>
              <a:t>At every round:</a:t>
            </a:r>
          </a:p>
          <a:p>
            <a:pPr marL="334836" indent="-334836">
              <a:buSzPct val="100000"/>
              <a:buAutoNum type="arabicPeriod"/>
            </a:pPr>
            <a:r>
              <a:rPr sz="2000" u="sng" dirty="0"/>
              <a:t>Players</a:t>
            </a:r>
            <a:r>
              <a:rPr sz="2000" dirty="0"/>
              <a:t> </a:t>
            </a:r>
            <a:r>
              <a:rPr sz="2000" dirty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</a:rPr>
              <a:t>rank Arms by the UCBs</a:t>
            </a:r>
            <a:r>
              <a:rPr sz="2000" dirty="0"/>
              <a:t> of each Arm’s mean reward for themselves.</a:t>
            </a:r>
          </a:p>
          <a:p>
            <a:pPr marL="334836" indent="-334836">
              <a:buSzPct val="100000"/>
              <a:buAutoNum type="arabicPeriod"/>
            </a:pPr>
            <a:r>
              <a:rPr sz="2000" u="sng" dirty="0"/>
              <a:t>Platform</a:t>
            </a:r>
            <a:r>
              <a:rPr sz="2000" dirty="0"/>
              <a:t> runs the </a:t>
            </a:r>
            <a:r>
              <a:rPr sz="2000" dirty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</a:rPr>
              <a:t>Gale-Shapley</a:t>
            </a:r>
            <a:r>
              <a:rPr sz="2000" dirty="0"/>
              <a:t> algorithm to match Players and Arms.</a:t>
            </a:r>
          </a:p>
          <a:p>
            <a:pPr marL="334836" indent="-334836">
              <a:buSzPct val="100000"/>
              <a:buAutoNum type="arabicPeriod"/>
            </a:pPr>
            <a:r>
              <a:rPr sz="2000" u="sng" dirty="0"/>
              <a:t>Players</a:t>
            </a:r>
            <a:r>
              <a:rPr sz="2000" dirty="0"/>
              <a:t> receive rewards from matched Arms and </a:t>
            </a:r>
            <a:r>
              <a:rPr sz="2000" dirty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</a:rPr>
              <a:t>update their UCB</a:t>
            </a:r>
            <a:r>
              <a:rPr sz="2000" dirty="0"/>
              <a:t> for the Arm.</a:t>
            </a:r>
          </a:p>
        </p:txBody>
      </p:sp>
      <p:grpSp>
        <p:nvGrpSpPr>
          <p:cNvPr id="533" name="Group"/>
          <p:cNvGrpSpPr/>
          <p:nvPr/>
        </p:nvGrpSpPr>
        <p:grpSpPr>
          <a:xfrm>
            <a:off x="4904510" y="3714149"/>
            <a:ext cx="2851901" cy="1017396"/>
            <a:chOff x="-335428" y="0"/>
            <a:chExt cx="5408048" cy="1929283"/>
          </a:xfrm>
        </p:grpSpPr>
        <p:pic>
          <p:nvPicPr>
            <p:cNvPr id="530" name="Screen Shot 2019-06-22 at 4.55.48 PM.png" descr="Screen Shot 2019-06-22 at 4.55.48 PM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6119" y="0"/>
              <a:ext cx="3746501" cy="1689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1" name="Mean rewards"/>
            <p:cNvSpPr txBox="1"/>
            <p:nvPr/>
          </p:nvSpPr>
          <p:spPr>
            <a:xfrm>
              <a:off x="-335428" y="408663"/>
              <a:ext cx="1704412" cy="8717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>
              <a:lvl1pPr algn="l">
                <a:defRPr sz="25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1318" dirty="0"/>
                <a:t>Mean rewards</a:t>
              </a:r>
            </a:p>
          </p:txBody>
        </p:sp>
        <p:sp>
          <p:nvSpPr>
            <p:cNvPr id="532" name="Arms"/>
            <p:cNvSpPr txBox="1"/>
            <p:nvPr/>
          </p:nvSpPr>
          <p:spPr>
            <a:xfrm>
              <a:off x="2690116" y="1442098"/>
              <a:ext cx="1368983" cy="4871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>
              <a:lvl1pPr algn="l">
                <a:defRPr sz="25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1318"/>
                <a:t>Arms</a:t>
              </a:r>
            </a:p>
          </p:txBody>
        </p:sp>
      </p:grpSp>
      <p:sp>
        <p:nvSpPr>
          <p:cNvPr id="534" name="UCB"/>
          <p:cNvSpPr txBox="1"/>
          <p:nvPr/>
        </p:nvSpPr>
        <p:spPr>
          <a:xfrm>
            <a:off x="4351445" y="3802135"/>
            <a:ext cx="453249" cy="28121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2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476"/>
              <a:t>UCB</a:t>
            </a: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/>
        </p:nvSpPr>
        <p:spPr>
          <a:xfrm>
            <a:off x="1966494" y="4792545"/>
            <a:ext cx="5791583" cy="3190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930387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Regret of GS-UC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sz="2700" dirty="0"/>
              <a:t>Regret of GS-UCB</a:t>
            </a:r>
          </a:p>
        </p:txBody>
      </p:sp>
      <p:sp>
        <p:nvSpPr>
          <p:cNvPr id="537" name="Theorem (informal): If there are N players and K arms and GS-UCB is run, the pessimal stable regret of player i satisfies"/>
          <p:cNvSpPr txBox="1"/>
          <p:nvPr/>
        </p:nvSpPr>
        <p:spPr>
          <a:xfrm>
            <a:off x="609600" y="1057389"/>
            <a:ext cx="7606145" cy="977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/>
          <a:p>
            <a:pPr algn="l">
              <a:defRPr sz="3200"/>
            </a:pPr>
            <a:r>
              <a:rPr sz="2000" b="1" dirty="0"/>
              <a:t>Theorem (informal): </a:t>
            </a:r>
            <a:r>
              <a:rPr sz="2000" dirty="0"/>
              <a:t>If there are N players and K arms and GS-UCB is run, the stable </a:t>
            </a:r>
            <a:r>
              <a:rPr lang="en-US" sz="2000" dirty="0"/>
              <a:t>(pessimal) </a:t>
            </a:r>
            <a:r>
              <a:rPr sz="2000" dirty="0"/>
              <a:t>regret of player </a:t>
            </a:r>
            <a:r>
              <a:rPr sz="2000" i="1" dirty="0"/>
              <a:t>i</a:t>
            </a:r>
            <a:r>
              <a:rPr sz="2000" dirty="0"/>
              <a:t> satisfies </a:t>
            </a:r>
          </a:p>
        </p:txBody>
      </p:sp>
      <p:grpSp>
        <p:nvGrpSpPr>
          <p:cNvPr id="541" name="Group"/>
          <p:cNvGrpSpPr/>
          <p:nvPr/>
        </p:nvGrpSpPr>
        <p:grpSpPr>
          <a:xfrm>
            <a:off x="2418647" y="2553325"/>
            <a:ext cx="4106843" cy="1190307"/>
            <a:chOff x="-4" y="0"/>
            <a:chExt cx="7787788" cy="2257171"/>
          </a:xfrm>
        </p:grpSpPr>
        <p:sp>
          <p:nvSpPr>
            <p:cNvPr id="538" name="Rectangle"/>
            <p:cNvSpPr/>
            <p:nvPr/>
          </p:nvSpPr>
          <p:spPr>
            <a:xfrm>
              <a:off x="4478838" y="0"/>
              <a:ext cx="734638" cy="569020"/>
            </a:xfrm>
            <a:prstGeom prst="rect">
              <a:avLst/>
            </a:prstGeom>
            <a:noFill/>
            <a:ln w="38100" cap="flat">
              <a:solidFill>
                <a:schemeClr val="accent1">
                  <a:lumOff val="-13575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539" name="Line"/>
            <p:cNvSpPr/>
            <p:nvPr/>
          </p:nvSpPr>
          <p:spPr>
            <a:xfrm flipH="1">
              <a:off x="3701582" y="228599"/>
              <a:ext cx="762757" cy="668114"/>
            </a:xfrm>
            <a:prstGeom prst="line">
              <a:avLst/>
            </a:prstGeom>
            <a:noFill/>
            <a:ln w="38100" cap="flat">
              <a:solidFill>
                <a:schemeClr val="accent1">
                  <a:lumOff val="-13575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540" name="Minimum gap of arms’ rewards for all players."/>
            <p:cNvSpPr txBox="1"/>
            <p:nvPr/>
          </p:nvSpPr>
          <p:spPr>
            <a:xfrm>
              <a:off x="-4" y="994314"/>
              <a:ext cx="7787788" cy="1262857"/>
            </a:xfrm>
            <a:prstGeom prst="rect">
              <a:avLst/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91440" tIns="26789" rIns="26789" bIns="26789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1600" dirty="0"/>
                <a:t>Minimum gap of arms’ rewards for all players.</a:t>
              </a:r>
            </a:p>
          </p:txBody>
        </p:sp>
      </p:grpSp>
      <p:grpSp>
        <p:nvGrpSpPr>
          <p:cNvPr id="544" name="Group"/>
          <p:cNvGrpSpPr/>
          <p:nvPr/>
        </p:nvGrpSpPr>
        <p:grpSpPr>
          <a:xfrm>
            <a:off x="2600611" y="2142595"/>
            <a:ext cx="3270273" cy="765260"/>
            <a:chOff x="0" y="57274"/>
            <a:chExt cx="4721702" cy="1104900"/>
          </a:xfrm>
        </p:grpSpPr>
        <p:pic>
          <p:nvPicPr>
            <p:cNvPr id="542" name="R_i(n)_=_mathcal.pdf" descr="R_i(n)_=_mathcal.pd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0001" y="57274"/>
              <a:ext cx="4711701" cy="1104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43" name="Line"/>
            <p:cNvSpPr/>
            <p:nvPr/>
          </p:nvSpPr>
          <p:spPr>
            <a:xfrm>
              <a:off x="0" y="801267"/>
              <a:ext cx="302333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</p:grpSp>
      <p:sp>
        <p:nvSpPr>
          <p:cNvPr id="545" name="In other words, if one player has to explore more, another player incurs higher stable regret."/>
          <p:cNvSpPr txBox="1"/>
          <p:nvPr/>
        </p:nvSpPr>
        <p:spPr>
          <a:xfrm>
            <a:off x="609600" y="3884006"/>
            <a:ext cx="7079673" cy="6696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 algn="l">
              <a:defRPr sz="3200" b="0"/>
            </a:lvl1pPr>
          </a:lstStyle>
          <a:p>
            <a:r>
              <a:rPr sz="2000"/>
              <a:t>In other words, if one player has to explore more, another player incurs higher stable regret. </a:t>
            </a: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/>
        </p:nvSpPr>
        <p:spPr>
          <a:xfrm>
            <a:off x="1966494" y="4792545"/>
            <a:ext cx="5791583" cy="3190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10327153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47" name="Dependence on"/>
              <p:cNvSpPr txBox="1"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algn="l">
                  <a:defRPr sz="4800"/>
                </a:pPr>
                <a:r>
                  <a:t>Dependence on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sz="3269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sz="3269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sz="3269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sz="3269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p>
                            <m:r>
                              <a:rPr sz="3269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t>    </a:t>
                </a:r>
              </a:p>
            </p:txBody>
          </p:sp>
        </mc:Choice>
        <mc:Fallback xmlns="">
          <p:sp>
            <p:nvSpPr>
              <p:cNvPr id="547" name="Dependence on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 rotWithShape="0">
                <a:blip r:embed="rId2"/>
                <a:stretch>
                  <a:fillRect l="-3333" t="-15000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8" name="In order for p2 to be matched with their stable arm a2, p1 must correctly determine that they prefer   over  .…"/>
              <p:cNvSpPr txBox="1">
                <a:spLocks noGrp="1"/>
              </p:cNvSpPr>
              <p:nvPr>
                <p:ph idx="1"/>
              </p:nvPr>
            </p:nvSpPr>
            <p:spPr>
              <a:xfrm>
                <a:off x="457200" y="2854036"/>
                <a:ext cx="8229600" cy="1740587"/>
              </a:xfrm>
              <a:prstGeom prst="rect">
                <a:avLst/>
              </a:prstGeom>
            </p:spPr>
            <p:txBody>
              <a:bodyPr anchor="t">
                <a:noAutofit/>
              </a:bodyPr>
              <a:lstStyle/>
              <a:p>
                <a:pPr marL="192195" indent="-192195" defTabSz="252600">
                  <a:spcBef>
                    <a:spcPts val="0"/>
                  </a:spcBef>
                  <a:defRPr sz="2624"/>
                </a:pPr>
                <a:r>
                  <a:rPr sz="2000" dirty="0"/>
                  <a:t>In order for p</a:t>
                </a:r>
                <a:r>
                  <a:rPr sz="2000" baseline="-5999" dirty="0"/>
                  <a:t>2</a:t>
                </a:r>
                <a:r>
                  <a:rPr sz="2000" dirty="0"/>
                  <a:t> to be matched with their stable arm a</a:t>
                </a:r>
                <a:r>
                  <a:rPr sz="2000" baseline="-5999" dirty="0"/>
                  <a:t>2</a:t>
                </a:r>
                <a:r>
                  <a:rPr sz="2000" dirty="0"/>
                  <a:t>, p</a:t>
                </a:r>
                <a:r>
                  <a:rPr sz="2000" baseline="-5999" dirty="0"/>
                  <a:t>1</a:t>
                </a:r>
                <a:r>
                  <a:rPr sz="2000" dirty="0"/>
                  <a:t> must correctly determine that they prefer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sz="2000" dirty="0"/>
                  <a:t>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sz="2000" dirty="0"/>
                  <a:t>. </a:t>
                </a:r>
              </a:p>
              <a:p>
                <a:pPr marL="192195" indent="-192195" defTabSz="252600">
                  <a:spcBef>
                    <a:spcPts val="0"/>
                  </a:spcBef>
                  <a:defRPr sz="2624"/>
                </a:pPr>
                <a:r>
                  <a:rPr sz="2000" dirty="0"/>
                  <a:t>This requires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(1/</m:t>
                    </m:r>
                    <m:sSubSup>
                      <m:sSubSupPr>
                        <m:ctrlP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bar>
                          <m:barPr>
                            <m:pos m:val="top"/>
                            <m:ctrlPr>
                              <a:rPr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m:rPr>
                                <m:sty m:val="p"/>
                              </m:rPr>
                              <a:rPr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bar>
                      </m:e>
                      <m:sub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sz="2000" dirty="0"/>
                  <a:t> rounds of exploration.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m:rPr>
                                <m:sty m:val="p"/>
                              </m:rPr>
                              <a:rPr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bar>
                      </m:e>
                      <m:sub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sz="2000" dirty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sz="2000" dirty="0"/>
                  <a:t>’s gap, which can be small.</a:t>
                </a:r>
              </a:p>
              <a:p>
                <a:pPr marL="192195" indent="-192195" defTabSz="252600">
                  <a:spcBef>
                    <a:spcPts val="0"/>
                  </a:spcBef>
                  <a:defRPr sz="2624"/>
                </a:pPr>
                <a:r>
                  <a:rPr sz="2000" dirty="0"/>
                  <a:t>p</a:t>
                </a:r>
                <a:r>
                  <a:rPr sz="2000" baseline="-5999" dirty="0"/>
                  <a:t>2</a:t>
                </a:r>
                <a:r>
                  <a:rPr sz="2000" dirty="0"/>
                  <a:t>’s gap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m:rPr>
                                <m:sty m:val="p"/>
                              </m:rPr>
                              <a:rPr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bar>
                      </m:e>
                      <m:sub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sz="2000" dirty="0"/>
                  <a:t>  can be large.           </a:t>
                </a:r>
              </a:p>
            </p:txBody>
          </p:sp>
        </mc:Choice>
        <mc:Fallback xmlns="">
          <p:sp>
            <p:nvSpPr>
              <p:cNvPr id="548" name="In order for p2 to be matched with their stable arm a2, p1 must correctly determine that they prefer   over  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854036"/>
                <a:ext cx="8229600" cy="1740587"/>
              </a:xfrm>
              <a:prstGeom prst="rect">
                <a:avLst/>
              </a:prstGeom>
              <a:blipFill rotWithShape="0">
                <a:blip r:embed="rId3"/>
                <a:stretch>
                  <a:fillRect l="-667" t="-1399" r="-1037" b="-6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3" name="Group"/>
          <p:cNvGrpSpPr/>
          <p:nvPr/>
        </p:nvGrpSpPr>
        <p:grpSpPr>
          <a:xfrm>
            <a:off x="3668754" y="1706435"/>
            <a:ext cx="1775551" cy="880158"/>
            <a:chOff x="0" y="0"/>
            <a:chExt cx="3366968" cy="1669038"/>
          </a:xfrm>
        </p:grpSpPr>
        <p:sp>
          <p:nvSpPr>
            <p:cNvPr id="549" name="Circle"/>
            <p:cNvSpPr/>
            <p:nvPr/>
          </p:nvSpPr>
          <p:spPr>
            <a:xfrm>
              <a:off x="0" y="0"/>
              <a:ext cx="413035" cy="413035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550" name="Circle"/>
            <p:cNvSpPr/>
            <p:nvPr/>
          </p:nvSpPr>
          <p:spPr>
            <a:xfrm>
              <a:off x="0" y="1256003"/>
              <a:ext cx="413035" cy="413036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551" name="Circle"/>
            <p:cNvSpPr/>
            <p:nvPr/>
          </p:nvSpPr>
          <p:spPr>
            <a:xfrm>
              <a:off x="2953934" y="0"/>
              <a:ext cx="413035" cy="413035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552" name="Circle"/>
            <p:cNvSpPr/>
            <p:nvPr/>
          </p:nvSpPr>
          <p:spPr>
            <a:xfrm>
              <a:off x="2953934" y="1256003"/>
              <a:ext cx="413035" cy="413036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</p:grpSp>
      <p:sp>
        <p:nvSpPr>
          <p:cNvPr id="554" name="a1 &gt; a2"/>
          <p:cNvSpPr txBox="1"/>
          <p:nvPr/>
        </p:nvSpPr>
        <p:spPr>
          <a:xfrm>
            <a:off x="2073158" y="1687496"/>
            <a:ext cx="823543" cy="31372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sz="1687"/>
              <a:t>a</a:t>
            </a:r>
            <a:r>
              <a:rPr sz="1687" baseline="-5999"/>
              <a:t>1</a:t>
            </a:r>
            <a:r>
              <a:rPr sz="1687"/>
              <a:t> &gt; a</a:t>
            </a:r>
            <a:r>
              <a:rPr sz="1687" baseline="-5999"/>
              <a:t>2</a:t>
            </a:r>
          </a:p>
        </p:txBody>
      </p:sp>
      <p:grpSp>
        <p:nvGrpSpPr>
          <p:cNvPr id="557" name="Group"/>
          <p:cNvGrpSpPr/>
          <p:nvPr/>
        </p:nvGrpSpPr>
        <p:grpSpPr>
          <a:xfrm>
            <a:off x="4008458" y="1799470"/>
            <a:ext cx="1096143" cy="706063"/>
            <a:chOff x="0" y="40025"/>
            <a:chExt cx="2078610" cy="1338903"/>
          </a:xfrm>
        </p:grpSpPr>
        <p:sp>
          <p:nvSpPr>
            <p:cNvPr id="555" name="Line"/>
            <p:cNvSpPr/>
            <p:nvPr/>
          </p:nvSpPr>
          <p:spPr>
            <a:xfrm>
              <a:off x="21312" y="1378928"/>
              <a:ext cx="2035987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556" name="Line"/>
            <p:cNvSpPr/>
            <p:nvPr/>
          </p:nvSpPr>
          <p:spPr>
            <a:xfrm flipV="1">
              <a:off x="-1" y="40025"/>
              <a:ext cx="207861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</p:grpSp>
      <p:sp>
        <p:nvSpPr>
          <p:cNvPr id="558" name="a2 &gt; a1"/>
          <p:cNvSpPr txBox="1"/>
          <p:nvPr/>
        </p:nvSpPr>
        <p:spPr>
          <a:xfrm>
            <a:off x="2073158" y="2320825"/>
            <a:ext cx="823543" cy="31372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sz="1687"/>
              <a:t>a</a:t>
            </a:r>
            <a:r>
              <a:rPr sz="1687" baseline="-5999"/>
              <a:t>2</a:t>
            </a:r>
            <a:r>
              <a:rPr sz="1687"/>
              <a:t> &gt; a</a:t>
            </a:r>
            <a:r>
              <a:rPr sz="1687" baseline="-5999"/>
              <a:t>1</a:t>
            </a:r>
          </a:p>
        </p:txBody>
      </p:sp>
      <p:sp>
        <p:nvSpPr>
          <p:cNvPr id="559" name="p1"/>
          <p:cNvSpPr txBox="1"/>
          <p:nvPr/>
        </p:nvSpPr>
        <p:spPr>
          <a:xfrm>
            <a:off x="3295690" y="1658097"/>
            <a:ext cx="280125" cy="31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>
              <a:defRPr sz="3200"/>
            </a:pPr>
            <a:r>
              <a:rPr sz="1687"/>
              <a:t>p</a:t>
            </a:r>
            <a:r>
              <a:rPr sz="1687" baseline="-5999"/>
              <a:t>1</a:t>
            </a:r>
          </a:p>
        </p:txBody>
      </p:sp>
      <p:sp>
        <p:nvSpPr>
          <p:cNvPr id="560" name="p2"/>
          <p:cNvSpPr txBox="1"/>
          <p:nvPr/>
        </p:nvSpPr>
        <p:spPr>
          <a:xfrm>
            <a:off x="3295690" y="2320825"/>
            <a:ext cx="280125" cy="31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>
              <a:defRPr sz="3200"/>
            </a:pPr>
            <a:r>
              <a:rPr sz="1687"/>
              <a:t>p</a:t>
            </a:r>
            <a:r>
              <a:rPr sz="1687" baseline="-5999"/>
              <a:t>2</a:t>
            </a:r>
          </a:p>
        </p:txBody>
      </p:sp>
      <p:sp>
        <p:nvSpPr>
          <p:cNvPr id="561" name="a1"/>
          <p:cNvSpPr txBox="1"/>
          <p:nvPr/>
        </p:nvSpPr>
        <p:spPr>
          <a:xfrm>
            <a:off x="5550675" y="1658097"/>
            <a:ext cx="275316" cy="31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>
              <a:defRPr sz="3200"/>
            </a:pPr>
            <a:r>
              <a:rPr sz="1687"/>
              <a:t>a</a:t>
            </a:r>
            <a:r>
              <a:rPr sz="1687" baseline="-5999"/>
              <a:t>1</a:t>
            </a:r>
          </a:p>
        </p:txBody>
      </p:sp>
      <p:sp>
        <p:nvSpPr>
          <p:cNvPr id="562" name="a2"/>
          <p:cNvSpPr txBox="1"/>
          <p:nvPr/>
        </p:nvSpPr>
        <p:spPr>
          <a:xfrm>
            <a:off x="5550675" y="2320825"/>
            <a:ext cx="275316" cy="31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>
              <a:defRPr sz="3200"/>
            </a:pPr>
            <a:r>
              <a:rPr sz="1687"/>
              <a:t>a</a:t>
            </a:r>
            <a:r>
              <a:rPr sz="1687" baseline="-5999"/>
              <a:t>2</a:t>
            </a:r>
          </a:p>
        </p:txBody>
      </p:sp>
      <p:sp>
        <p:nvSpPr>
          <p:cNvPr id="563" name="p1 &gt; p2"/>
          <p:cNvSpPr txBox="1"/>
          <p:nvPr/>
        </p:nvSpPr>
        <p:spPr>
          <a:xfrm>
            <a:off x="6338370" y="2320825"/>
            <a:ext cx="833161" cy="313724"/>
          </a:xfrm>
          <a:prstGeom prst="rect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sz="1687"/>
              <a:t>p</a:t>
            </a:r>
            <a:r>
              <a:rPr sz="1687" baseline="-5999"/>
              <a:t>1</a:t>
            </a:r>
            <a:r>
              <a:rPr sz="1687"/>
              <a:t> &gt; p</a:t>
            </a:r>
            <a:r>
              <a:rPr sz="1687" baseline="-5999"/>
              <a:t>2</a:t>
            </a:r>
          </a:p>
        </p:txBody>
      </p:sp>
      <p:sp>
        <p:nvSpPr>
          <p:cNvPr id="564" name="p1 &gt; p2"/>
          <p:cNvSpPr txBox="1"/>
          <p:nvPr/>
        </p:nvSpPr>
        <p:spPr>
          <a:xfrm>
            <a:off x="6333214" y="1687496"/>
            <a:ext cx="833161" cy="313724"/>
          </a:xfrm>
          <a:prstGeom prst="rect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sz="1687"/>
              <a:t>p</a:t>
            </a:r>
            <a:r>
              <a:rPr sz="1687" baseline="-5999"/>
              <a:t>1</a:t>
            </a:r>
            <a:r>
              <a:rPr sz="1687"/>
              <a:t> &gt; p</a:t>
            </a:r>
            <a:r>
              <a:rPr sz="1687" baseline="-5999"/>
              <a:t>2</a:t>
            </a:r>
          </a:p>
        </p:txBody>
      </p:sp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/>
        </p:nvSpPr>
        <p:spPr>
          <a:xfrm>
            <a:off x="1966494" y="4792545"/>
            <a:ext cx="5791583" cy="3190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1985222624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5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5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8" grpId="0" build="p" bldLvl="5" animBg="1" advAuto="0"/>
      <p:bldP spid="553" grpId="0" animBg="1" advAuto="0"/>
      <p:bldP spid="554" grpId="0" animBg="1" advAuto="0"/>
      <p:bldP spid="557" grpId="0" animBg="1" advAuto="0"/>
      <p:bldP spid="558" grpId="0" animBg="1" advAuto="0"/>
      <p:bldP spid="559" grpId="0" animBg="1" advAuto="0"/>
      <p:bldP spid="560" grpId="0" animBg="1" advAuto="0"/>
      <p:bldP spid="561" grpId="0" animBg="1" advAuto="0"/>
      <p:bldP spid="562" grpId="0" animBg="1" advAuto="0"/>
      <p:bldP spid="563" grpId="0" animBg="1" advAuto="0"/>
      <p:bldP spid="564" grpId="0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A puzz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sz="2700" dirty="0"/>
              <a:t>A puzzle</a:t>
            </a:r>
          </a:p>
        </p:txBody>
      </p:sp>
      <p:sp>
        <p:nvSpPr>
          <p:cNvPr id="572" name="Gale-Shapley under known preferences guarantees the Player-optimal matching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anchor="t"/>
          <a:lstStyle/>
          <a:p>
            <a:r>
              <a:rPr sz="2400" b="1" dirty="0"/>
              <a:t>Gale-Shapley under known preferences</a:t>
            </a:r>
            <a:r>
              <a:rPr sz="2400" dirty="0"/>
              <a:t> guarantees the </a:t>
            </a:r>
            <a:r>
              <a:rPr lang="en-US" sz="2400"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p</a:t>
            </a:r>
            <a:r>
              <a:rPr sz="2400"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layer-optimal</a:t>
            </a:r>
            <a:r>
              <a:rPr sz="2400" dirty="0"/>
              <a:t> matching</a:t>
            </a:r>
          </a:p>
          <a:p>
            <a:r>
              <a:rPr sz="2400" b="1" dirty="0"/>
              <a:t>Gale-Shapley with preference learning (UCB)</a:t>
            </a:r>
            <a:r>
              <a:rPr sz="2400" dirty="0"/>
              <a:t> only has guarantees for the </a:t>
            </a:r>
            <a:r>
              <a:rPr lang="en-US" sz="2400" b="1" dirty="0">
                <a:solidFill>
                  <a:schemeClr val="accent1"/>
                </a:solidFill>
              </a:rPr>
              <a:t>p</a:t>
            </a:r>
            <a:r>
              <a:rPr sz="2400" b="1" dirty="0">
                <a:solidFill>
                  <a:schemeClr val="accent1"/>
                </a:solidFill>
              </a:rPr>
              <a:t>layer-pessimal </a:t>
            </a:r>
            <a:r>
              <a:rPr sz="2400" dirty="0"/>
              <a:t>stable regret</a:t>
            </a:r>
            <a:r>
              <a:rPr lang="en-US" sz="2400" dirty="0"/>
              <a:t>. </a:t>
            </a:r>
          </a:p>
          <a:p>
            <a:pPr lvl="1"/>
            <a:r>
              <a:rPr lang="en-US" sz="2000" dirty="0"/>
              <a:t>player-optimal regret can be linear in the worst case</a:t>
            </a:r>
            <a:endParaRPr sz="2000" dirty="0"/>
          </a:p>
          <a:p>
            <a:r>
              <a:rPr sz="2400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753371636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2" grpId="0" build="p" bldLvl="5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66" name="Dependence on"/>
              <p:cNvSpPr txBox="1"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algn="l">
                  <a:defRPr sz="4800"/>
                </a:pPr>
                <a:r>
                  <a:t>Dependence on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sz="3269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sz="3269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sz="3269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sz="3269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p>
                            <m:r>
                              <a:rPr sz="3269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t>    </a:t>
                </a:r>
              </a:p>
            </p:txBody>
          </p:sp>
        </mc:Choice>
        <mc:Fallback xmlns="">
          <p:sp>
            <p:nvSpPr>
              <p:cNvPr id="566" name="Dependence on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 rotWithShape="0">
                <a:blip r:embed="rId2"/>
                <a:stretch>
                  <a:fillRect l="-3333" t="-15000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7" name="gap_average_regret.pdf" descr="gap_average_regret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387" y="1158894"/>
            <a:ext cx="3863805" cy="2675176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8" name="Regret of Agent 2 grows like"/>
              <p:cNvSpPr txBox="1"/>
              <p:nvPr/>
            </p:nvSpPr>
            <p:spPr>
              <a:xfrm>
                <a:off x="2912858" y="4216318"/>
                <a:ext cx="3969404" cy="49172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6789" tIns="26789" rIns="26789" bIns="26789" anchor="ctr">
                <a:spAutoFit/>
              </a:bodyPr>
              <a:lstStyle/>
              <a:p>
                <a:pPr>
                  <a:defRPr sz="3200"/>
                </a:pPr>
                <a:r>
                  <a:rPr sz="1687"/>
                  <a:t>Regret of Agent 2 grows like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sz="2162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sz="2162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sz="2162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bar>
                              <m:barPr>
                                <m:pos m:val="top"/>
                                <m:ctrlPr>
                                  <a:rPr sz="2162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m:rPr>
                                    <m:sty m:val="p"/>
                                  </m:rPr>
                                  <a:rPr sz="2162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</m:bar>
                          </m:e>
                          <m:sub>
                            <m:r>
                              <a:rPr sz="2162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sz="2162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sz="1687"/>
                  <a:t>  </a:t>
                </a:r>
              </a:p>
            </p:txBody>
          </p:sp>
        </mc:Choice>
        <mc:Fallback xmlns="">
          <p:sp>
            <p:nvSpPr>
              <p:cNvPr id="568" name="Regret of Agent 2 grows like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858" y="4216318"/>
                <a:ext cx="3969404" cy="491722"/>
              </a:xfrm>
              <a:prstGeom prst="rect">
                <a:avLst/>
              </a:prstGeom>
              <a:blipFill rotWithShape="0">
                <a:blip r:embed="rId4"/>
                <a:stretch>
                  <a:fillRect l="-2611" b="-1750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9" name="Equation"/>
              <p:cNvSpPr txBox="1"/>
              <p:nvPr/>
            </p:nvSpPr>
            <p:spPr>
              <a:xfrm>
                <a:off x="5747312" y="3582065"/>
                <a:ext cx="295658" cy="33086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482163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sz="163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bar>
                            <m:barPr>
                              <m:pos m:val="top"/>
                              <m:ctrlPr>
                                <a:rPr sz="1635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sz="1635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bar>
                        </m:e>
                        <m:sub>
                          <m:r>
                            <a:rPr sz="163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sz="163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sz="1635"/>
              </a:p>
            </p:txBody>
          </p:sp>
        </mc:Choice>
        <mc:Fallback xmlns="">
          <p:sp>
            <p:nvSpPr>
              <p:cNvPr id="56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312" y="3582065"/>
                <a:ext cx="295658" cy="330860"/>
              </a:xfrm>
              <a:prstGeom prst="rect">
                <a:avLst/>
              </a:prstGeom>
              <a:blipFill rotWithShape="0">
                <a:blip r:embed="rId5"/>
                <a:stretch>
                  <a:fillRect l="-12500" r="-2083" b="-1296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59014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pecial case: Global preferences"/>
          <p:cNvSpPr txBox="1">
            <a:spLocks noGrp="1"/>
          </p:cNvSpPr>
          <p:nvPr>
            <p:ph type="title"/>
          </p:nvPr>
        </p:nvSpPr>
        <p:spPr>
          <a:xfrm>
            <a:off x="457200" y="272743"/>
            <a:ext cx="8229600" cy="638429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4800"/>
            </a:lvl1pPr>
          </a:lstStyle>
          <a:p>
            <a:r>
              <a:rPr sz="4000"/>
              <a:t>Special case: Global preferences</a:t>
            </a:r>
          </a:p>
        </p:txBody>
      </p:sp>
      <p:sp>
        <p:nvSpPr>
          <p:cNvPr id="736" name="N Players all have the same ranking over Arms…"/>
          <p:cNvSpPr txBox="1">
            <a:spLocks noGrp="1"/>
          </p:cNvSpPr>
          <p:nvPr>
            <p:ph idx="1"/>
          </p:nvPr>
        </p:nvSpPr>
        <p:spPr>
          <a:xfrm>
            <a:off x="457200" y="1004855"/>
            <a:ext cx="8229600" cy="1535907"/>
          </a:xfrm>
          <a:prstGeom prst="rect">
            <a:avLst/>
          </a:prstGeom>
          <a:solidFill>
            <a:schemeClr val="accent1">
              <a:lumOff val="-13575"/>
            </a:schemeClr>
          </a:solidFill>
        </p:spPr>
        <p:txBody>
          <a:bodyPr anchor="t">
            <a:normAutofit/>
          </a:bodyPr>
          <a:lstStyle/>
          <a:p>
            <a:pPr marL="213290" indent="-213290" defTabSz="280324">
              <a:spcBef>
                <a:spcPts val="896"/>
              </a:spcBef>
              <a:defRPr sz="2912" b="1">
                <a:solidFill>
                  <a:srgbClr val="FFFFFF"/>
                </a:solidFill>
              </a:defRPr>
            </a:pPr>
            <a:r>
              <a:rPr sz="1800" i="1" dirty="0">
                <a:latin typeface="Palatino"/>
                <a:ea typeface="Palatino"/>
                <a:cs typeface="Palatino"/>
                <a:sym typeface="Palatino"/>
              </a:rPr>
              <a:t>N </a:t>
            </a:r>
            <a:r>
              <a:rPr sz="1800" dirty="0"/>
              <a:t>Players all have the same ranking over Arms</a:t>
            </a:r>
          </a:p>
          <a:p>
            <a:pPr marL="213290" indent="-213290" defTabSz="280324">
              <a:spcBef>
                <a:spcPts val="896"/>
              </a:spcBef>
              <a:defRPr sz="2912" b="1">
                <a:solidFill>
                  <a:srgbClr val="FFFFFF"/>
                </a:solidFill>
              </a:defRPr>
            </a:pPr>
            <a:r>
              <a:rPr sz="1800" i="1" dirty="0">
                <a:latin typeface="Palatino"/>
                <a:ea typeface="Palatino"/>
                <a:cs typeface="Palatino"/>
                <a:sym typeface="Palatino"/>
              </a:rPr>
              <a:t>K </a:t>
            </a:r>
            <a:r>
              <a:rPr sz="1800" dirty="0"/>
              <a:t>Arms all have the same ranking over Players</a:t>
            </a:r>
          </a:p>
          <a:p>
            <a:pPr marL="213290" indent="-213290" defTabSz="280324">
              <a:spcBef>
                <a:spcPts val="896"/>
              </a:spcBef>
              <a:defRPr sz="2912" b="1">
                <a:solidFill>
                  <a:srgbClr val="FFFFFF"/>
                </a:solidFill>
              </a:defRPr>
            </a:pPr>
            <a:r>
              <a:rPr sz="1800" dirty="0"/>
              <a:t>Arm/Player 1 is the </a:t>
            </a:r>
            <a:r>
              <a:rPr lang="en-US" sz="1800" dirty="0"/>
              <a:t>most</a:t>
            </a:r>
            <a:r>
              <a:rPr sz="1800" dirty="0"/>
              <a:t> preferred etc.</a:t>
            </a:r>
            <a:r>
              <a:rPr lang="en-US" sz="1800" dirty="0"/>
              <a:t> </a:t>
            </a:r>
            <a:br>
              <a:rPr lang="en-US" sz="1800" dirty="0"/>
            </a:br>
            <a:r>
              <a:rPr lang="en-US" sz="1800" dirty="0"/>
              <a:t>(everyone has the preference 1 &gt; 2 &gt; 3 &gt; … &gt; N)</a:t>
            </a:r>
            <a:endParaRPr sz="1800" dirty="0"/>
          </a:p>
        </p:txBody>
      </p:sp>
      <p:sp>
        <p:nvSpPr>
          <p:cNvPr id="737" name="In this setting, we can bound the pessimal regret of  Player i more tightly as follows:"/>
          <p:cNvSpPr txBox="1"/>
          <p:nvPr/>
        </p:nvSpPr>
        <p:spPr>
          <a:xfrm>
            <a:off x="596264" y="2620881"/>
            <a:ext cx="7457141" cy="2285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rmAutofit/>
          </a:bodyPr>
          <a:lstStyle/>
          <a:p>
            <a:pPr marL="234385" indent="-234385">
              <a:spcBef>
                <a:spcPts val="2215"/>
              </a:spcBef>
              <a:buSzPct val="145000"/>
              <a:buChar char="•"/>
              <a:defRPr sz="3200" b="0"/>
            </a:pPr>
            <a:r>
              <a:rPr sz="2000" dirty="0"/>
              <a:t>In this setting</a:t>
            </a:r>
            <a:r>
              <a:rPr lang="en-US" sz="2000" dirty="0"/>
              <a:t>, </a:t>
            </a:r>
            <a:r>
              <a:rPr sz="2000" dirty="0"/>
              <a:t>the pessimal regret of Player</a:t>
            </a:r>
            <a:r>
              <a:rPr sz="2000" i="1" dirty="0"/>
              <a:t> i</a:t>
            </a:r>
            <a:r>
              <a:rPr sz="2000" dirty="0"/>
              <a:t> </a:t>
            </a:r>
            <a:r>
              <a:rPr lang="en-US" sz="2000" dirty="0"/>
              <a:t>is</a:t>
            </a:r>
            <a:r>
              <a:rPr sz="2000" dirty="0"/>
              <a:t> as follows:</a:t>
            </a:r>
          </a:p>
        </p:txBody>
      </p:sp>
      <p:grpSp>
        <p:nvGrpSpPr>
          <p:cNvPr id="743" name="Group"/>
          <p:cNvGrpSpPr/>
          <p:nvPr/>
        </p:nvGrpSpPr>
        <p:grpSpPr>
          <a:xfrm>
            <a:off x="1805006" y="3012760"/>
            <a:ext cx="5915892" cy="1630777"/>
            <a:chOff x="0" y="0"/>
            <a:chExt cx="9497091" cy="2654451"/>
          </a:xfrm>
        </p:grpSpPr>
        <p:pic>
          <p:nvPicPr>
            <p:cNvPr id="738" name="Screen Shot 2019-09-23 at 3.25.16 PM.png" descr="Screen Shot 2019-09-23 at 3.25.16 PM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6808861" cy="17022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742" name="Group"/>
            <p:cNvGrpSpPr/>
            <p:nvPr/>
          </p:nvGrpSpPr>
          <p:grpSpPr>
            <a:xfrm>
              <a:off x="5929" y="864775"/>
              <a:ext cx="9491162" cy="1789676"/>
              <a:chOff x="0" y="0"/>
              <a:chExt cx="9491161" cy="1789674"/>
            </a:xfrm>
          </p:grpSpPr>
          <p:sp>
            <p:nvSpPr>
              <p:cNvPr id="739" name="Rectangle"/>
              <p:cNvSpPr/>
              <p:nvPr/>
            </p:nvSpPr>
            <p:spPr>
              <a:xfrm>
                <a:off x="5414875" y="0"/>
                <a:ext cx="844168" cy="621366"/>
              </a:xfrm>
              <a:prstGeom prst="rect">
                <a:avLst/>
              </a:prstGeom>
              <a:noFill/>
              <a:ln w="38100" cap="flat">
                <a:solidFill>
                  <a:schemeClr val="accent1">
                    <a:lumOff val="-13575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160"/>
              </a:p>
            </p:txBody>
          </p:sp>
          <p:sp>
            <p:nvSpPr>
              <p:cNvPr id="740" name="Line"/>
              <p:cNvSpPr/>
              <p:nvPr/>
            </p:nvSpPr>
            <p:spPr>
              <a:xfrm flipH="1">
                <a:off x="4637620" y="452227"/>
                <a:ext cx="762757" cy="668114"/>
              </a:xfrm>
              <a:prstGeom prst="line">
                <a:avLst/>
              </a:prstGeom>
              <a:noFill/>
              <a:ln w="38100" cap="flat">
                <a:solidFill>
                  <a:schemeClr val="accent1">
                    <a:lumOff val="-13575"/>
                  </a:schemeClr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160"/>
              </a:p>
            </p:txBody>
          </p:sp>
          <p:sp>
            <p:nvSpPr>
              <p:cNvPr id="741" name="Gap between Arm 𝓁 and pessimal stable Arm of Player i"/>
              <p:cNvSpPr txBox="1"/>
              <p:nvPr/>
            </p:nvSpPr>
            <p:spPr>
              <a:xfrm>
                <a:off x="0" y="1217941"/>
                <a:ext cx="9491161" cy="571733"/>
              </a:xfrm>
              <a:prstGeom prst="rect">
                <a:avLst/>
              </a:prstGeom>
              <a:solidFill>
                <a:schemeClr val="accent1">
                  <a:lumOff val="-13575"/>
                </a:scheme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defRPr sz="26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r>
                  <a:rPr sz="1600"/>
                  <a:t>Gap between Arm 𝓁 and pessimal stable Arm of Player </a:t>
                </a:r>
                <a:r>
                  <a:rPr sz="1600" i="1">
                    <a:latin typeface="Helvetica Neue"/>
                    <a:ea typeface="Helvetica Neue"/>
                    <a:cs typeface="Helvetica Neue"/>
                    <a:sym typeface="Helvetica Neue"/>
                  </a:rPr>
                  <a:t>i</a:t>
                </a:r>
              </a:p>
            </p:txBody>
          </p:sp>
        </p:grpSp>
      </p:grp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/>
        </p:nvSpPr>
        <p:spPr>
          <a:xfrm>
            <a:off x="1966494" y="4792545"/>
            <a:ext cx="5791583" cy="3190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1441721242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" grpId="0" animBg="1" advAuto="0"/>
      <p:bldP spid="743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>
            <a:extLst>
              <a:ext uri="{FF2B5EF4-FFF2-40B4-BE49-F238E27FC236}">
                <a16:creationId xmlns:a16="http://schemas.microsoft.com/office/drawing/2014/main" id="{E5374A19-D6EA-BB4F-AD84-5AFE19F4EB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5852" y="781867"/>
            <a:ext cx="6879153" cy="857250"/>
          </a:xfrm>
        </p:spPr>
        <p:txBody>
          <a:bodyPr>
            <a:normAutofit fontScale="90000"/>
          </a:bodyPr>
          <a:lstStyle/>
          <a:p>
            <a:r>
              <a:rPr lang="en-US" altLang="en-US" sz="2700" dirty="0">
                <a:ea typeface="ＭＳ Ｐゴシック" panose="020B0600070205080204" pitchFamily="34" charset="-128"/>
              </a:rPr>
              <a:t>Two-Sided Markets </a:t>
            </a:r>
            <a:br>
              <a:rPr lang="en-US" altLang="en-US" sz="2700" dirty="0">
                <a:ea typeface="ＭＳ Ｐゴシック" panose="020B0600070205080204" pitchFamily="34" charset="-128"/>
              </a:rPr>
            </a:br>
            <a:endParaRPr lang="en-US" altLang="en-US" sz="2700" dirty="0">
              <a:ea typeface="ＭＳ Ｐゴシック" panose="020B0600070205080204" pitchFamily="34" charset="-128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University of California, Berkeley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C9F02E1-F1F8-6C43-8476-9A3F2746AD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29343" y="1399630"/>
            <a:ext cx="7792218" cy="318325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altLang="en-US" sz="1800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US" sz="1800" dirty="0">
                <a:ea typeface="ＭＳ Ｐゴシック" panose="020B0600070205080204" pitchFamily="34" charset="-128"/>
              </a:rPr>
              <a:t>Markets often have two sides, producers and consumers (or supply and demand) which must be matched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US" sz="1800" dirty="0">
                <a:ea typeface="ＭＳ Ｐゴシック" panose="020B0600070205080204" pitchFamily="34" charset="-128"/>
              </a:rPr>
              <a:t>Matching med-school students and hospitals is a classic example (Roth 1984)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altLang="en-US" sz="1400" dirty="0">
                <a:ea typeface="ＭＳ Ｐゴシック" panose="020B0600070205080204" pitchFamily="34" charset="-128"/>
              </a:rPr>
              <a:t>med-school students have preferences over hospitals and hospitals have preferences over med-school students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US" sz="1800" dirty="0">
                <a:ea typeface="ＭＳ Ｐゴシック" panose="020B0600070205080204" pitchFamily="34" charset="-128"/>
              </a:rPr>
              <a:t>The kidney-exchange market is another classic example</a:t>
            </a:r>
          </a:p>
        </p:txBody>
      </p:sp>
    </p:spTree>
    <p:extLst>
      <p:ext uri="{BB962C8B-B14F-4D97-AF65-F5344CB8AC3E}">
        <p14:creationId xmlns:p14="http://schemas.microsoft.com/office/powerpoint/2010/main" val="412994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lobal preferences (N=K=20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4800"/>
            </a:lvl1pPr>
          </a:lstStyle>
          <a:p>
            <a:r>
              <a:t>Global preferences (N=K=20)</a:t>
            </a:r>
          </a:p>
        </p:txBody>
      </p:sp>
      <p:sp>
        <p:nvSpPr>
          <p:cNvPr id="748" name="Worst-ranked agent has negative regret  (upper bound is 0)"/>
          <p:cNvSpPr txBox="1">
            <a:spLocks noGrp="1"/>
          </p:cNvSpPr>
          <p:nvPr>
            <p:ph idx="1"/>
          </p:nvPr>
        </p:nvSpPr>
        <p:spPr>
          <a:xfrm>
            <a:off x="457200" y="1200151"/>
            <a:ext cx="3505200" cy="3394472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sz="2000" dirty="0"/>
              <a:t>Worst-ranked agent has negative regret </a:t>
            </a:r>
            <a:br>
              <a:rPr sz="2000" dirty="0"/>
            </a:br>
            <a:r>
              <a:rPr sz="2000" dirty="0"/>
              <a:t>(upper bound is 0)</a:t>
            </a:r>
          </a:p>
        </p:txBody>
      </p:sp>
      <p:pic>
        <p:nvPicPr>
          <p:cNvPr id="749" name="average_regret_global_case.pdf" descr="average_regret_global_cas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223" y="1200151"/>
            <a:ext cx="4679178" cy="321944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Horizon, n"/>
          <p:cNvSpPr txBox="1"/>
          <p:nvPr/>
        </p:nvSpPr>
        <p:spPr>
          <a:xfrm>
            <a:off x="6194812" y="4088939"/>
            <a:ext cx="982945" cy="26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r>
              <a:rPr sz="1400"/>
              <a:t>Horizon, </a:t>
            </a:r>
            <a:r>
              <a:rPr sz="1400" i="1"/>
              <a:t>n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/>
        </p:nvSpPr>
        <p:spPr>
          <a:xfrm>
            <a:off x="1966494" y="4792545"/>
            <a:ext cx="5791583" cy="3190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4479335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Incentive compati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dirty="0"/>
              <a:t>Incentive compatibility</a:t>
            </a:r>
          </a:p>
        </p:txBody>
      </p:sp>
      <p:sp>
        <p:nvSpPr>
          <p:cNvPr id="752" name="In the centralized setting, Players match with the Arm assigned by the Platform, but they can potentially submit preferences other than those based on their UCBs.…"/>
          <p:cNvSpPr txBox="1">
            <a:spLocks noGrp="1"/>
          </p:cNvSpPr>
          <p:nvPr>
            <p:ph idx="1"/>
          </p:nvPr>
        </p:nvSpPr>
        <p:spPr>
          <a:xfrm>
            <a:off x="457200" y="1200151"/>
            <a:ext cx="8229600" cy="3219449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 marL="205086" indent="-205086">
              <a:lnSpc>
                <a:spcPct val="110000"/>
              </a:lnSpc>
              <a:spcBef>
                <a:spcPts val="633"/>
              </a:spcBef>
            </a:pPr>
            <a:r>
              <a:rPr sz="1800"/>
              <a:t>Players </a:t>
            </a:r>
            <a:r>
              <a:rPr lang="en-US" sz="1800"/>
              <a:t>must </a:t>
            </a:r>
            <a:r>
              <a:rPr sz="1800"/>
              <a:t>match </a:t>
            </a:r>
            <a:r>
              <a:rPr sz="1800" dirty="0"/>
              <a:t>with the Arm assigned by the Platform, but they can potentially submit preferences other than those based on their UCBs.</a:t>
            </a:r>
          </a:p>
          <a:p>
            <a:pPr marL="205086" indent="-205086">
              <a:lnSpc>
                <a:spcPct val="110000"/>
              </a:lnSpc>
              <a:spcBef>
                <a:spcPts val="633"/>
              </a:spcBef>
            </a:pPr>
            <a:r>
              <a:rPr sz="1800" dirty="0"/>
              <a:t>Q: How much can a Player improve their stable regret, if all other Players are submitting UCB preferences and the Platform is running GS?</a:t>
            </a:r>
          </a:p>
          <a:p>
            <a:pPr marL="205086" indent="-205086">
              <a:lnSpc>
                <a:spcPct val="110000"/>
              </a:lnSpc>
              <a:spcBef>
                <a:spcPts val="633"/>
              </a:spcBef>
            </a:pPr>
            <a:r>
              <a:rPr sz="1800" dirty="0"/>
              <a:t>A: Their (</a:t>
            </a:r>
            <a:r>
              <a:rPr sz="1800" i="1" dirty="0"/>
              <a:t>optimal)</a:t>
            </a:r>
            <a:r>
              <a:rPr sz="1800" dirty="0"/>
              <a:t> stable regret can be lower bounded by</a:t>
            </a:r>
            <a:endParaRPr sz="1800" i="1" dirty="0"/>
          </a:p>
          <a:p>
            <a:pPr marL="205086" indent="-205086">
              <a:lnSpc>
                <a:spcPct val="110000"/>
              </a:lnSpc>
              <a:spcBef>
                <a:spcPts val="633"/>
              </a:spcBef>
            </a:pPr>
            <a:endParaRPr sz="1800" i="1" dirty="0"/>
          </a:p>
          <a:p>
            <a:pPr marL="205086" indent="-205086">
              <a:lnSpc>
                <a:spcPct val="110000"/>
              </a:lnSpc>
              <a:spcBef>
                <a:spcPts val="633"/>
              </a:spcBef>
            </a:pPr>
            <a:r>
              <a:rPr sz="1800" dirty="0"/>
              <a:t>Intuition: Player can only do better than their optimal stable arm if other players make ranking mistakes.</a:t>
            </a:r>
          </a:p>
        </p:txBody>
      </p:sp>
      <p:grpSp>
        <p:nvGrpSpPr>
          <p:cNvPr id="755" name="Group"/>
          <p:cNvGrpSpPr/>
          <p:nvPr/>
        </p:nvGrpSpPr>
        <p:grpSpPr>
          <a:xfrm>
            <a:off x="3445289" y="2952822"/>
            <a:ext cx="2253421" cy="361877"/>
            <a:chOff x="93198" y="315620"/>
            <a:chExt cx="4273153" cy="686227"/>
          </a:xfrm>
        </p:grpSpPr>
        <p:sp>
          <p:nvSpPr>
            <p:cNvPr id="753" name="Ri(n) ≥ -O(log n)"/>
            <p:cNvSpPr txBox="1"/>
            <p:nvPr/>
          </p:nvSpPr>
          <p:spPr>
            <a:xfrm>
              <a:off x="93198" y="315620"/>
              <a:ext cx="4273153" cy="6862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pPr>
                <a:defRPr sz="4000" i="1"/>
              </a:pPr>
              <a:r>
                <a:rPr sz="2000" dirty="0"/>
                <a:t>R</a:t>
              </a:r>
              <a:r>
                <a:rPr sz="2000" baseline="-5999" dirty="0"/>
                <a:t>i</a:t>
              </a:r>
              <a:r>
                <a:rPr sz="2000" dirty="0"/>
                <a:t>(n) ≥ -O(log n)</a:t>
              </a:r>
            </a:p>
          </p:txBody>
        </p:sp>
        <p:sp>
          <p:nvSpPr>
            <p:cNvPr id="754" name="Line"/>
            <p:cNvSpPr/>
            <p:nvPr/>
          </p:nvSpPr>
          <p:spPr>
            <a:xfrm>
              <a:off x="145746" y="392206"/>
              <a:ext cx="366084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</p:grp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/>
        </p:nvSpPr>
        <p:spPr>
          <a:xfrm>
            <a:off x="1966494" y="4792545"/>
            <a:ext cx="5791583" cy="3190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755960408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7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2" grpId="0" build="p" animBg="1" advAuto="0"/>
      <p:bldP spid="755" grpId="0" animBg="1" advAuto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Incentive compati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dirty="0"/>
              <a:t>Incentive compatibility</a:t>
            </a:r>
          </a:p>
        </p:txBody>
      </p:sp>
      <p:sp>
        <p:nvSpPr>
          <p:cNvPr id="758" name="-O(log n) is tight…"/>
          <p:cNvSpPr txBox="1">
            <a:spLocks noGrp="1"/>
          </p:cNvSpPr>
          <p:nvPr>
            <p:ph idx="1"/>
          </p:nvPr>
        </p:nvSpPr>
        <p:spPr>
          <a:xfrm>
            <a:off x="457200" y="1200151"/>
            <a:ext cx="8229600" cy="630198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234384" indent="-234384">
              <a:lnSpc>
                <a:spcPct val="130000"/>
              </a:lnSpc>
              <a:spcBef>
                <a:spcPts val="0"/>
              </a:spcBef>
              <a:defRPr sz="3600"/>
            </a:pPr>
            <a:r>
              <a:rPr sz="2400" i="1" dirty="0"/>
              <a:t>-O(log n)</a:t>
            </a:r>
            <a:r>
              <a:rPr sz="2400" dirty="0"/>
              <a:t> is </a:t>
            </a:r>
            <a:r>
              <a:rPr lang="en-US" sz="2400" dirty="0"/>
              <a:t>achievable. </a:t>
            </a:r>
            <a:r>
              <a:rPr sz="2400" dirty="0"/>
              <a:t>Example: Global preferences</a:t>
            </a:r>
          </a:p>
        </p:txBody>
      </p:sp>
      <p:pic>
        <p:nvPicPr>
          <p:cNvPr id="759" name="average_regret_global_case.pdf" descr="average_regret_global_cas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226" y="1830349"/>
            <a:ext cx="4203167" cy="28919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63" name="Group"/>
          <p:cNvGrpSpPr/>
          <p:nvPr/>
        </p:nvGrpSpPr>
        <p:grpSpPr>
          <a:xfrm>
            <a:off x="6123994" y="3350802"/>
            <a:ext cx="1744664" cy="915876"/>
            <a:chOff x="-1" y="-103922"/>
            <a:chExt cx="3308400" cy="1736770"/>
          </a:xfrm>
        </p:grpSpPr>
        <p:sp>
          <p:nvSpPr>
            <p:cNvPr id="760" name="Line"/>
            <p:cNvSpPr/>
            <p:nvPr/>
          </p:nvSpPr>
          <p:spPr>
            <a:xfrm flipV="1">
              <a:off x="-1" y="105699"/>
              <a:ext cx="2" cy="13175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sm"/>
              <a:tailEnd type="triangle" w="med" len="sm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761" name="Line"/>
            <p:cNvSpPr/>
            <p:nvPr/>
          </p:nvSpPr>
          <p:spPr>
            <a:xfrm>
              <a:off x="0" y="782979"/>
              <a:ext cx="52086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762" name="worst ranked agents have negative log n stable regret"/>
            <p:cNvSpPr txBox="1"/>
            <p:nvPr/>
          </p:nvSpPr>
          <p:spPr>
            <a:xfrm>
              <a:off x="788824" y="-103922"/>
              <a:ext cx="2519575" cy="17367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/>
            <a:p>
              <a:r>
                <a:rPr sz="1400"/>
                <a:t>worst ranked agents have negative</a:t>
              </a:r>
              <a:r>
                <a:rPr sz="1400" i="1"/>
                <a:t> log n </a:t>
              </a:r>
              <a:r>
                <a:rPr sz="1400"/>
                <a:t>stable regret</a:t>
              </a:r>
            </a:p>
          </p:txBody>
        </p:sp>
      </p:grpSp>
      <p:sp>
        <p:nvSpPr>
          <p:cNvPr id="764" name="Horizon, n"/>
          <p:cNvSpPr txBox="1"/>
          <p:nvPr/>
        </p:nvSpPr>
        <p:spPr>
          <a:xfrm>
            <a:off x="3885875" y="4423622"/>
            <a:ext cx="982945" cy="26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r>
              <a:rPr sz="1400"/>
              <a:t>Horizon, </a:t>
            </a:r>
            <a:r>
              <a:rPr sz="1400" i="1"/>
              <a:t>n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/>
        </p:nvSpPr>
        <p:spPr>
          <a:xfrm>
            <a:off x="1966494" y="4792545"/>
            <a:ext cx="5791583" cy="3190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2083337438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3" grpId="0" animBg="1" advAuto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ummary"/>
          <p:cNvSpPr txBox="1">
            <a:spLocks noGrp="1"/>
          </p:cNvSpPr>
          <p:nvPr>
            <p:ph type="title"/>
          </p:nvPr>
        </p:nvSpPr>
        <p:spPr>
          <a:xfrm>
            <a:off x="865414" y="410256"/>
            <a:ext cx="5853410" cy="49567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800"/>
            </a:lvl1pPr>
          </a:lstStyle>
          <a:p>
            <a:r>
              <a:rPr sz="2700" dirty="0"/>
              <a:t>Summary</a:t>
            </a:r>
          </a:p>
        </p:txBody>
      </p:sp>
      <p:sp>
        <p:nvSpPr>
          <p:cNvPr id="805" name="Introduced a new multi-Player bandit problem in the matching markets setting…"/>
          <p:cNvSpPr txBox="1">
            <a:spLocks noGrp="1"/>
          </p:cNvSpPr>
          <p:nvPr>
            <p:ph type="body" idx="1"/>
          </p:nvPr>
        </p:nvSpPr>
        <p:spPr>
          <a:xfrm>
            <a:off x="865414" y="1183917"/>
            <a:ext cx="7413172" cy="3315147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000" dirty="0"/>
              <a:t>Many decision problems involve learning and economic thinking</a:t>
            </a:r>
          </a:p>
          <a:p>
            <a:r>
              <a:rPr lang="en-US" sz="2000" dirty="0"/>
              <a:t>We considered a </a:t>
            </a:r>
            <a:r>
              <a:rPr sz="2000" dirty="0"/>
              <a:t>multi-</a:t>
            </a:r>
            <a:r>
              <a:rPr lang="en-US" sz="2000" dirty="0"/>
              <a:t>p</a:t>
            </a:r>
            <a:r>
              <a:rPr sz="2000" dirty="0"/>
              <a:t>layer bandit problem in the</a:t>
            </a:r>
            <a:r>
              <a:rPr lang="en-US" sz="2000" dirty="0"/>
              <a:t> setting of</a:t>
            </a:r>
            <a:r>
              <a:rPr sz="2000" dirty="0"/>
              <a:t> matching markets</a:t>
            </a:r>
          </a:p>
          <a:p>
            <a:pPr lvl="1"/>
            <a:r>
              <a:rPr lang="en-US" sz="1800" dirty="0"/>
              <a:t>n</a:t>
            </a:r>
            <a:r>
              <a:rPr sz="1800" dirty="0"/>
              <a:t>otion of Stable Regret</a:t>
            </a:r>
          </a:p>
          <a:p>
            <a:r>
              <a:rPr sz="2000" dirty="0"/>
              <a:t>GS-UCB Algorithm</a:t>
            </a:r>
          </a:p>
          <a:p>
            <a:pPr lvl="1"/>
            <a:r>
              <a:rPr lang="en-US" sz="1800" dirty="0"/>
              <a:t>l</a:t>
            </a:r>
            <a:r>
              <a:rPr sz="1800" dirty="0"/>
              <a:t>og(n) Player-Pessimal Stable Regret</a:t>
            </a:r>
          </a:p>
          <a:p>
            <a:r>
              <a:rPr sz="2000" dirty="0"/>
              <a:t>Many open problems remain!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/>
        </p:nvSpPr>
        <p:spPr>
          <a:xfrm>
            <a:off x="1966494" y="4792545"/>
            <a:ext cx="5791583" cy="3190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648292693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Part II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Proof Sketches</a:t>
            </a:r>
            <a:endParaRPr dirty="0"/>
          </a:p>
        </p:txBody>
      </p:sp>
      <p:sp>
        <p:nvSpPr>
          <p:cNvPr id="814" name="Body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/>
        </p:nvSpPr>
        <p:spPr>
          <a:xfrm>
            <a:off x="1966494" y="4792545"/>
            <a:ext cx="5791583" cy="3190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1962304678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ingle-agent UCB proof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72516">
              <a:defRPr sz="7840"/>
            </a:lvl1pPr>
          </a:lstStyle>
          <a:p>
            <a:r>
              <a:rPr sz="4000" dirty="0"/>
              <a:t>Single-agent UCB proof</a:t>
            </a:r>
            <a:r>
              <a:rPr lang="en-US" sz="4000" dirty="0"/>
              <a:t> sketch</a:t>
            </a:r>
            <a:endParaRPr sz="4000" dirty="0"/>
          </a:p>
        </p:txBody>
      </p:sp>
      <p:sp>
        <p:nvSpPr>
          <p:cNvPr id="817" name="Number of times player pulled arm i after first s rounds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sz="2400" dirty="0"/>
              <a:t>Number of times player pulled arm </a:t>
            </a:r>
            <a:r>
              <a:rPr sz="2400" i="1" dirty="0"/>
              <a:t>i </a:t>
            </a:r>
            <a:r>
              <a:rPr sz="2400" dirty="0"/>
              <a:t>after first</a:t>
            </a:r>
            <a:r>
              <a:rPr sz="2400" i="1" dirty="0"/>
              <a:t> s </a:t>
            </a:r>
            <a:r>
              <a:rPr sz="2400" dirty="0"/>
              <a:t>rounds</a:t>
            </a:r>
          </a:p>
          <a:p>
            <a:endParaRPr sz="2400" dirty="0"/>
          </a:p>
          <a:p>
            <a:r>
              <a:rPr sz="2400" dirty="0"/>
              <a:t>Regret decomposition</a:t>
            </a:r>
          </a:p>
        </p:txBody>
      </p:sp>
      <p:pic>
        <p:nvPicPr>
          <p:cNvPr id="81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839" y="1679670"/>
            <a:ext cx="2190322" cy="633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81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483" y="2451961"/>
            <a:ext cx="3998268" cy="736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2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2272" y="3212286"/>
            <a:ext cx="2089547" cy="669727"/>
          </a:xfrm>
          <a:prstGeom prst="rect">
            <a:avLst/>
          </a:prstGeom>
          <a:ln w="12700">
            <a:miter lim="400000"/>
          </a:ln>
        </p:spPr>
      </p:pic>
      <p:pic>
        <p:nvPicPr>
          <p:cNvPr id="821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2991" y="3905637"/>
            <a:ext cx="1868538" cy="7032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25" name="Group"/>
          <p:cNvGrpSpPr/>
          <p:nvPr/>
        </p:nvGrpSpPr>
        <p:grpSpPr>
          <a:xfrm>
            <a:off x="4687224" y="3675859"/>
            <a:ext cx="3999576" cy="747253"/>
            <a:chOff x="0" y="0"/>
            <a:chExt cx="7584379" cy="1417012"/>
          </a:xfrm>
        </p:grpSpPr>
        <p:sp>
          <p:nvSpPr>
            <p:cNvPr id="822" name="Rectangle"/>
            <p:cNvSpPr/>
            <p:nvPr/>
          </p:nvSpPr>
          <p:spPr>
            <a:xfrm>
              <a:off x="0" y="777504"/>
              <a:ext cx="598969" cy="639509"/>
            </a:xfrm>
            <a:prstGeom prst="rect">
              <a:avLst/>
            </a:prstGeom>
            <a:noFill/>
            <a:ln w="38100" cap="flat">
              <a:solidFill>
                <a:schemeClr val="accent1">
                  <a:lumOff val="-13575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823" name="Line"/>
            <p:cNvSpPr/>
            <p:nvPr/>
          </p:nvSpPr>
          <p:spPr>
            <a:xfrm flipV="1">
              <a:off x="580921" y="366520"/>
              <a:ext cx="2723698" cy="459970"/>
            </a:xfrm>
            <a:prstGeom prst="line">
              <a:avLst/>
            </a:prstGeom>
            <a:noFill/>
            <a:ln w="38100" cap="flat">
              <a:solidFill>
                <a:schemeClr val="accent1">
                  <a:lumOff val="-13575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824" name="Gap between Arm i and Best Arm"/>
            <p:cNvSpPr txBox="1"/>
            <p:nvPr/>
          </p:nvSpPr>
          <p:spPr>
            <a:xfrm>
              <a:off x="3411758" y="0"/>
              <a:ext cx="4172622" cy="914364"/>
            </a:xfrm>
            <a:prstGeom prst="rect">
              <a:avLst/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6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rPr sz="1371"/>
                <a:t>Gap between Arm</a:t>
              </a:r>
              <a:r>
                <a:rPr sz="1371" i="1">
                  <a:latin typeface="Helvetica Neue"/>
                  <a:ea typeface="Helvetica Neue"/>
                  <a:cs typeface="Helvetica Neue"/>
                  <a:sym typeface="Helvetica Neue"/>
                </a:rPr>
                <a:t> i </a:t>
              </a:r>
              <a:r>
                <a:rPr sz="1371"/>
                <a:t>and Best Arm</a:t>
              </a:r>
            </a:p>
          </p:txBody>
        </p:sp>
      </p:grp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/>
        </p:nvSpPr>
        <p:spPr>
          <a:xfrm>
            <a:off x="1966494" y="4792545"/>
            <a:ext cx="5791583" cy="3190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795985691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8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7" grpId="0" build="p" bldLvl="5" animBg="1" advAuto="0"/>
      <p:bldP spid="818" grpId="0" animBg="1" advAuto="0"/>
      <p:bldP spid="819" grpId="0" animBg="1" advAuto="0"/>
      <p:bldP spid="820" grpId="0" animBg="1" advAuto="0"/>
      <p:bldP spid="821" grpId="0" animBg="1" advAuto="0"/>
      <p:bldP spid="825" grpId="0" animBg="1" advAuto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If            , then one of the following must be tru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sz="2000" dirty="0"/>
              <a:t>If            , then one of the following must be true</a:t>
            </a:r>
          </a:p>
          <a:p>
            <a:pPr marL="334836" indent="-334836">
              <a:buSzPct val="100000"/>
              <a:buAutoNum type="alphaUcPeriod"/>
            </a:pPr>
            <a:r>
              <a:rPr sz="2000" dirty="0"/>
              <a:t>Sample mean of best arm is too low</a:t>
            </a:r>
            <a:br>
              <a:rPr sz="2000" dirty="0"/>
            </a:br>
            <a:br>
              <a:rPr sz="2000" dirty="0"/>
            </a:br>
            <a:endParaRPr sz="2000" dirty="0"/>
          </a:p>
          <a:p>
            <a:pPr marL="334836" indent="-334836">
              <a:buSzPct val="100000"/>
              <a:buAutoNum type="alphaUcPeriod"/>
            </a:pPr>
            <a:r>
              <a:rPr sz="2000" dirty="0"/>
              <a:t>Sample mean of arm</a:t>
            </a:r>
            <a:r>
              <a:rPr sz="2000" i="1" dirty="0"/>
              <a:t> i </a:t>
            </a:r>
            <a:r>
              <a:rPr sz="2000" dirty="0"/>
              <a:t>is too high</a:t>
            </a:r>
            <a:br>
              <a:rPr sz="2000" dirty="0"/>
            </a:br>
            <a:br>
              <a:rPr sz="2000" dirty="0"/>
            </a:br>
            <a:endParaRPr sz="2000" dirty="0"/>
          </a:p>
          <a:p>
            <a:pPr marL="334836" indent="-334836">
              <a:buSzPct val="100000"/>
              <a:buAutoNum type="alphaUcPeriod"/>
            </a:pPr>
            <a:r>
              <a:rPr sz="2000" dirty="0"/>
              <a:t>Pulled arm </a:t>
            </a:r>
            <a:r>
              <a:rPr sz="2000" i="1" dirty="0"/>
              <a:t>i </a:t>
            </a:r>
            <a:r>
              <a:rPr sz="2000" dirty="0"/>
              <a:t>too few times, given how small the gap is</a:t>
            </a:r>
          </a:p>
        </p:txBody>
      </p:sp>
      <p:pic>
        <p:nvPicPr>
          <p:cNvPr id="82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07" y="1300369"/>
            <a:ext cx="794094" cy="237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83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189" y="1953490"/>
            <a:ext cx="3077621" cy="639959"/>
          </a:xfrm>
          <a:prstGeom prst="rect">
            <a:avLst/>
          </a:prstGeom>
          <a:ln w="12700">
            <a:miter lim="400000"/>
          </a:ln>
        </p:spPr>
      </p:pic>
      <p:pic>
        <p:nvPicPr>
          <p:cNvPr id="83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6377" y="3034848"/>
            <a:ext cx="2745069" cy="623880"/>
          </a:xfrm>
          <a:prstGeom prst="rect">
            <a:avLst/>
          </a:prstGeom>
          <a:ln w="12700">
            <a:miter lim="400000"/>
          </a:ln>
        </p:spPr>
      </p:pic>
      <p:pic>
        <p:nvPicPr>
          <p:cNvPr id="832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2481" y="4100127"/>
            <a:ext cx="1772860" cy="427932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ingle-agent UCB proof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72516">
              <a:defRPr sz="7840"/>
            </a:lvl1pPr>
          </a:lstStyle>
          <a:p>
            <a:r>
              <a:rPr sz="4000" dirty="0"/>
              <a:t>Single-agent UCB proof</a:t>
            </a:r>
            <a:r>
              <a:rPr lang="en-US" sz="4000" dirty="0"/>
              <a:t> sketch</a:t>
            </a:r>
            <a:endParaRPr sz="4000" dirty="0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/>
        </p:nvSpPr>
        <p:spPr>
          <a:xfrm>
            <a:off x="1966494" y="4792545"/>
            <a:ext cx="5791583" cy="3190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110145770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8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8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8" grpId="0" uiExpand="1" build="p" bldLvl="5" animBg="1" advAuto="0"/>
      <p:bldP spid="829" grpId="0" uiExpand="1" animBg="1" advAuto="0"/>
      <p:bldP spid="830" grpId="0" animBg="1" advAuto="0"/>
      <p:bldP spid="831" grpId="0" animBg="1" advAuto="0"/>
      <p:bldP spid="832" grpId="0" animBg="1" advAuto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ingle-agent UCB proof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72516">
              <a:defRPr sz="7840"/>
            </a:lvl1pPr>
          </a:lstStyle>
          <a:p>
            <a:r>
              <a:rPr sz="4000" dirty="0"/>
              <a:t>Single-agent UCB proof</a:t>
            </a:r>
            <a:r>
              <a:rPr lang="en-US" sz="4000" dirty="0"/>
              <a:t> sketch</a:t>
            </a:r>
            <a:endParaRPr sz="4000" dirty="0"/>
          </a:p>
        </p:txBody>
      </p:sp>
      <p:sp>
        <p:nvSpPr>
          <p:cNvPr id="835" name="Pulling arm i because of Event C can at most happen                                times.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anchor="t">
            <a:normAutofit fontScale="92500" lnSpcReduction="20000"/>
          </a:bodyPr>
          <a:lstStyle/>
          <a:p>
            <a:pPr>
              <a:lnSpc>
                <a:spcPct val="140000"/>
              </a:lnSpc>
            </a:pPr>
            <a:r>
              <a:rPr dirty="0"/>
              <a:t>Pulling arm i because of Event C can at most happen            </a:t>
            </a:r>
            <a:br>
              <a:rPr dirty="0"/>
            </a:br>
            <a:r>
              <a:rPr dirty="0"/>
              <a:t>                   times.</a:t>
            </a:r>
          </a:p>
          <a:p>
            <a:pPr>
              <a:lnSpc>
                <a:spcPct val="140000"/>
              </a:lnSpc>
            </a:pPr>
            <a:r>
              <a:rPr dirty="0"/>
              <a:t>Probability of Event A and B can be bounded by a concentration inequality (Hoeffding)</a:t>
            </a:r>
          </a:p>
          <a:p>
            <a:pPr lvl="1">
              <a:lnSpc>
                <a:spcPct val="140000"/>
              </a:lnSpc>
            </a:pPr>
            <a:r>
              <a:rPr dirty="0"/>
              <a:t>can happen at most a constant number of times in expectation.</a:t>
            </a:r>
          </a:p>
        </p:txBody>
      </p:sp>
      <p:pic>
        <p:nvPicPr>
          <p:cNvPr id="83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787" y="1715172"/>
            <a:ext cx="1131838" cy="56257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/>
          <p:cNvSpPr/>
          <p:nvPr/>
        </p:nvSpPr>
        <p:spPr>
          <a:xfrm>
            <a:off x="507807" y="4317624"/>
            <a:ext cx="3537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Reference: </a:t>
            </a:r>
            <a:r>
              <a:rPr lang="en-US" sz="1200" dirty="0" err="1"/>
              <a:t>Bubeck</a:t>
            </a:r>
            <a:r>
              <a:rPr lang="en-US" sz="1200" dirty="0"/>
              <a:t> and </a:t>
            </a:r>
            <a:r>
              <a:rPr lang="en-US" sz="1200" dirty="0" err="1"/>
              <a:t>Cesa</a:t>
            </a:r>
            <a:r>
              <a:rPr lang="en-US" sz="1200" dirty="0"/>
              <a:t>-Bianchi, 2012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/>
        </p:nvSpPr>
        <p:spPr>
          <a:xfrm>
            <a:off x="1966494" y="4792545"/>
            <a:ext cx="5791583" cy="3190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91886121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5" grpId="0" build="p" bldLvl="5" animBg="1" advAuto="0"/>
      <p:bldP spid="836" grpId="0" animBg="1" advAuto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Main theorem preliminar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02412">
              <a:defRPr sz="6880"/>
            </a:lvl1pPr>
          </a:lstStyle>
          <a:p>
            <a:r>
              <a:rPr sz="4000"/>
              <a:t>Main theorem preliminaries</a:t>
            </a:r>
          </a:p>
        </p:txBody>
      </p:sp>
      <p:sp>
        <p:nvSpPr>
          <p:cNvPr id="839" name="matching m: set of players → set of arms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anchor="t">
            <a:normAutofit fontScale="92500" lnSpcReduction="20000"/>
          </a:bodyPr>
          <a:lstStyle/>
          <a:p>
            <a:r>
              <a:t>matching </a:t>
            </a:r>
            <a:r>
              <a:rPr b="1" i="1">
                <a:latin typeface="Palatino"/>
                <a:ea typeface="Palatino"/>
                <a:cs typeface="Palatino"/>
                <a:sym typeface="Palatino"/>
              </a:rPr>
              <a:t>m</a:t>
            </a:r>
            <a:r>
              <a:t>: set of players → set of arms</a:t>
            </a:r>
          </a:p>
          <a:p>
            <a:r>
              <a:t>blocking pair</a:t>
            </a:r>
            <a:r>
              <a:rPr i="1">
                <a:latin typeface="Palatino"/>
                <a:ea typeface="Palatino"/>
                <a:cs typeface="Palatino"/>
                <a:sym typeface="Palatino"/>
              </a:rPr>
              <a:t> </a:t>
            </a:r>
            <a:r>
              <a:rPr b="1" i="1">
                <a:latin typeface="Palatino"/>
                <a:ea typeface="Palatino"/>
                <a:cs typeface="Palatino"/>
                <a:sym typeface="Palatino"/>
              </a:rPr>
              <a:t>(p</a:t>
            </a:r>
            <a:r>
              <a:rPr b="1" i="1" baseline="-5999">
                <a:latin typeface="Palatino"/>
                <a:ea typeface="Palatino"/>
                <a:cs typeface="Palatino"/>
                <a:sym typeface="Palatino"/>
              </a:rPr>
              <a:t>j</a:t>
            </a:r>
            <a:r>
              <a:rPr b="1" i="1">
                <a:latin typeface="Palatino"/>
                <a:ea typeface="Palatino"/>
                <a:cs typeface="Palatino"/>
                <a:sym typeface="Palatino"/>
              </a:rPr>
              <a:t>, a</a:t>
            </a:r>
            <a:r>
              <a:rPr b="1" i="1" baseline="-5999">
                <a:latin typeface="Palatino"/>
                <a:ea typeface="Palatino"/>
                <a:cs typeface="Palatino"/>
                <a:sym typeface="Palatino"/>
              </a:rPr>
              <a:t>k</a:t>
            </a:r>
            <a:r>
              <a:rPr b="1" i="1">
                <a:latin typeface="Palatino"/>
                <a:ea typeface="Palatino"/>
                <a:cs typeface="Palatino"/>
                <a:sym typeface="Palatino"/>
              </a:rPr>
              <a:t>)</a:t>
            </a:r>
            <a:br>
              <a:rPr b="1" i="1">
                <a:latin typeface="Palatino"/>
                <a:ea typeface="Palatino"/>
                <a:cs typeface="Palatino"/>
                <a:sym typeface="Palatino"/>
              </a:rPr>
            </a:br>
            <a:br>
              <a:rPr b="1" i="1">
                <a:latin typeface="Palatino"/>
                <a:ea typeface="Palatino"/>
                <a:cs typeface="Palatino"/>
                <a:sym typeface="Palatino"/>
              </a:rPr>
            </a:br>
            <a:br>
              <a:rPr b="1" i="1">
                <a:latin typeface="Palatino"/>
                <a:ea typeface="Palatino"/>
                <a:cs typeface="Palatino"/>
                <a:sym typeface="Palatino"/>
              </a:rPr>
            </a:br>
            <a:br>
              <a:rPr b="1" i="1">
                <a:latin typeface="Palatino"/>
                <a:ea typeface="Palatino"/>
                <a:cs typeface="Palatino"/>
                <a:sym typeface="Palatino"/>
              </a:rPr>
            </a:br>
            <a:endParaRPr b="1" i="1">
              <a:latin typeface="Palatino"/>
              <a:ea typeface="Palatino"/>
              <a:cs typeface="Palatino"/>
              <a:sym typeface="Palatino"/>
            </a:endParaRPr>
          </a:p>
          <a:p>
            <a:r>
              <a:rPr b="1" i="1"/>
              <a:t>blocking triplet</a:t>
            </a:r>
            <a:r>
              <a:t> </a:t>
            </a:r>
            <a:r>
              <a:rPr b="1" i="1">
                <a:latin typeface="Palatino"/>
                <a:ea typeface="Palatino"/>
                <a:cs typeface="Palatino"/>
                <a:sym typeface="Palatino"/>
              </a:rPr>
              <a:t>(p</a:t>
            </a:r>
            <a:r>
              <a:rPr b="1" i="1" baseline="-5999">
                <a:latin typeface="Palatino"/>
                <a:ea typeface="Palatino"/>
                <a:cs typeface="Palatino"/>
                <a:sym typeface="Palatino"/>
              </a:rPr>
              <a:t>j</a:t>
            </a:r>
            <a:r>
              <a:rPr b="1" i="1">
                <a:latin typeface="Palatino"/>
                <a:ea typeface="Palatino"/>
                <a:cs typeface="Palatino"/>
                <a:sym typeface="Palatino"/>
              </a:rPr>
              <a:t>, a</a:t>
            </a:r>
            <a:r>
              <a:rPr b="1" i="1" baseline="-5999">
                <a:latin typeface="Palatino"/>
                <a:ea typeface="Palatino"/>
                <a:cs typeface="Palatino"/>
                <a:sym typeface="Palatino"/>
              </a:rPr>
              <a:t>k</a:t>
            </a:r>
            <a:r>
              <a:rPr b="1" i="1">
                <a:latin typeface="Palatino"/>
                <a:ea typeface="Palatino"/>
                <a:cs typeface="Palatino"/>
                <a:sym typeface="Palatino"/>
              </a:rPr>
              <a:t>, a</a:t>
            </a:r>
            <a:r>
              <a:rPr b="1" i="1" baseline="-5999">
                <a:latin typeface="Palatino"/>
                <a:ea typeface="Palatino"/>
                <a:cs typeface="Palatino"/>
                <a:sym typeface="Palatino"/>
              </a:rPr>
              <a:t>k’</a:t>
            </a:r>
            <a:r>
              <a:rPr b="1" i="1">
                <a:latin typeface="Palatino"/>
                <a:ea typeface="Palatino"/>
                <a:cs typeface="Palatino"/>
                <a:sym typeface="Palatino"/>
              </a:rPr>
              <a:t>)</a:t>
            </a:r>
          </a:p>
          <a:p>
            <a:r>
              <a:t>Set of all matchings </a:t>
            </a:r>
            <a:r>
              <a:rPr u="sng"/>
              <a:t>blocked</a:t>
            </a:r>
            <a:r>
              <a:t> by a triplet </a:t>
            </a:r>
            <a:r>
              <a:rPr b="1" i="1">
                <a:latin typeface="Palatino"/>
                <a:ea typeface="Palatino"/>
                <a:cs typeface="Palatino"/>
                <a:sym typeface="Palatino"/>
              </a:rPr>
              <a:t>(p</a:t>
            </a:r>
            <a:r>
              <a:rPr b="1" i="1" baseline="-5999">
                <a:latin typeface="Palatino"/>
                <a:ea typeface="Palatino"/>
                <a:cs typeface="Palatino"/>
                <a:sym typeface="Palatino"/>
              </a:rPr>
              <a:t>j</a:t>
            </a:r>
            <a:r>
              <a:rPr b="1" i="1">
                <a:latin typeface="Palatino"/>
                <a:ea typeface="Palatino"/>
                <a:cs typeface="Palatino"/>
                <a:sym typeface="Palatino"/>
              </a:rPr>
              <a:t>, a</a:t>
            </a:r>
            <a:r>
              <a:rPr b="1" i="1" baseline="-5999">
                <a:latin typeface="Palatino"/>
                <a:ea typeface="Palatino"/>
                <a:cs typeface="Palatino"/>
                <a:sym typeface="Palatino"/>
              </a:rPr>
              <a:t>k</a:t>
            </a:r>
            <a:r>
              <a:rPr b="1" i="1">
                <a:latin typeface="Palatino"/>
                <a:ea typeface="Palatino"/>
                <a:cs typeface="Palatino"/>
                <a:sym typeface="Palatino"/>
              </a:rPr>
              <a:t>, a</a:t>
            </a:r>
            <a:r>
              <a:rPr b="1" i="1" baseline="-5999">
                <a:latin typeface="Palatino"/>
                <a:ea typeface="Palatino"/>
                <a:cs typeface="Palatino"/>
                <a:sym typeface="Palatino"/>
              </a:rPr>
              <a:t>k’</a:t>
            </a:r>
            <a:r>
              <a:rPr b="1" i="1">
                <a:latin typeface="Palatino"/>
                <a:ea typeface="Palatino"/>
                <a:cs typeface="Palatino"/>
                <a:sym typeface="Palatino"/>
              </a:rPr>
              <a:t>)</a:t>
            </a:r>
            <a:r>
              <a:t> is </a:t>
            </a:r>
            <a:r>
              <a:rPr b="1" i="1">
                <a:latin typeface="Palatino"/>
                <a:ea typeface="Palatino"/>
                <a:cs typeface="Palatino"/>
                <a:sym typeface="Palatino"/>
              </a:rPr>
              <a:t>B</a:t>
            </a:r>
            <a:r>
              <a:rPr b="1" i="1" baseline="-5999">
                <a:latin typeface="Palatino"/>
                <a:ea typeface="Palatino"/>
                <a:cs typeface="Palatino"/>
                <a:sym typeface="Palatino"/>
              </a:rPr>
              <a:t>j,j,k’</a:t>
            </a:r>
          </a:p>
        </p:txBody>
      </p:sp>
      <p:grpSp>
        <p:nvGrpSpPr>
          <p:cNvPr id="855" name="Group"/>
          <p:cNvGrpSpPr/>
          <p:nvPr/>
        </p:nvGrpSpPr>
        <p:grpSpPr>
          <a:xfrm>
            <a:off x="2912966" y="2247456"/>
            <a:ext cx="3959210" cy="826838"/>
            <a:chOff x="0" y="0"/>
            <a:chExt cx="7507835" cy="1567927"/>
          </a:xfrm>
        </p:grpSpPr>
        <p:grpSp>
          <p:nvGrpSpPr>
            <p:cNvPr id="844" name="Group"/>
            <p:cNvGrpSpPr/>
            <p:nvPr/>
          </p:nvGrpSpPr>
          <p:grpSpPr>
            <a:xfrm>
              <a:off x="2191646" y="49112"/>
              <a:ext cx="2966135" cy="1470341"/>
              <a:chOff x="0" y="0"/>
              <a:chExt cx="2966133" cy="1470340"/>
            </a:xfrm>
          </p:grpSpPr>
          <p:sp>
            <p:nvSpPr>
              <p:cNvPr id="840" name="Circle"/>
              <p:cNvSpPr/>
              <p:nvPr/>
            </p:nvSpPr>
            <p:spPr>
              <a:xfrm>
                <a:off x="0" y="0"/>
                <a:ext cx="363864" cy="363864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160"/>
              </a:p>
            </p:txBody>
          </p:sp>
          <p:sp>
            <p:nvSpPr>
              <p:cNvPr id="841" name="Circle"/>
              <p:cNvSpPr/>
              <p:nvPr/>
            </p:nvSpPr>
            <p:spPr>
              <a:xfrm>
                <a:off x="0" y="1106477"/>
                <a:ext cx="363864" cy="363864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160"/>
              </a:p>
            </p:txBody>
          </p:sp>
          <p:sp>
            <p:nvSpPr>
              <p:cNvPr id="842" name="Circle"/>
              <p:cNvSpPr/>
              <p:nvPr/>
            </p:nvSpPr>
            <p:spPr>
              <a:xfrm>
                <a:off x="2602270" y="0"/>
                <a:ext cx="363864" cy="363864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160"/>
              </a:p>
            </p:txBody>
          </p:sp>
          <p:sp>
            <p:nvSpPr>
              <p:cNvPr id="843" name="Circle"/>
              <p:cNvSpPr/>
              <p:nvPr/>
            </p:nvSpPr>
            <p:spPr>
              <a:xfrm>
                <a:off x="2602270" y="1106477"/>
                <a:ext cx="363864" cy="363864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160"/>
              </a:p>
            </p:txBody>
          </p:sp>
        </p:grpSp>
        <p:sp>
          <p:nvSpPr>
            <p:cNvPr id="845" name="ak &gt; m(j)"/>
            <p:cNvSpPr txBox="1"/>
            <p:nvPr/>
          </p:nvSpPr>
          <p:spPr>
            <a:xfrm>
              <a:off x="0" y="0"/>
              <a:ext cx="1391582" cy="54863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rPr sz="949"/>
                <a:t>a</a:t>
              </a:r>
              <a:r>
                <a:rPr sz="949" baseline="-5999"/>
                <a:t>k</a:t>
              </a:r>
              <a:r>
                <a:rPr sz="949"/>
                <a:t> &gt; m(j)</a:t>
              </a:r>
            </a:p>
          </p:txBody>
        </p:sp>
        <p:sp>
          <p:nvSpPr>
            <p:cNvPr id="846" name="pj"/>
            <p:cNvSpPr txBox="1"/>
            <p:nvPr/>
          </p:nvSpPr>
          <p:spPr>
            <a:xfrm>
              <a:off x="1619421" y="0"/>
              <a:ext cx="350158" cy="590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i="1"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rPr sz="949"/>
                <a:t>p</a:t>
              </a:r>
              <a:r>
                <a:rPr sz="949" baseline="-5999"/>
                <a:t>j</a:t>
              </a:r>
            </a:p>
          </p:txBody>
        </p:sp>
        <p:sp>
          <p:nvSpPr>
            <p:cNvPr id="847" name="pj &gt;m-1(k)"/>
            <p:cNvSpPr txBox="1"/>
            <p:nvPr/>
          </p:nvSpPr>
          <p:spPr>
            <a:xfrm>
              <a:off x="6078059" y="0"/>
              <a:ext cx="1429777" cy="565773"/>
            </a:xfrm>
            <a:prstGeom prst="rect">
              <a:avLst/>
            </a:prstGeom>
            <a:solidFill>
              <a:schemeClr val="accent4">
                <a:hueOff val="-1081314"/>
                <a:satOff val="4338"/>
                <a:lumOff val="-8931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rPr sz="949"/>
                <a:t>p</a:t>
              </a:r>
              <a:r>
                <a:rPr sz="949" baseline="-5999"/>
                <a:t>j</a:t>
              </a:r>
              <a:r>
                <a:rPr sz="949"/>
                <a:t> &gt;m</a:t>
              </a:r>
              <a:r>
                <a:rPr sz="949" baseline="31999"/>
                <a:t>-1</a:t>
              </a:r>
              <a:r>
                <a:rPr sz="949"/>
                <a:t>(k)</a:t>
              </a:r>
            </a:p>
          </p:txBody>
        </p:sp>
        <p:sp>
          <p:nvSpPr>
            <p:cNvPr id="848" name="m-1(k)"/>
            <p:cNvSpPr txBox="1"/>
            <p:nvPr/>
          </p:nvSpPr>
          <p:spPr>
            <a:xfrm>
              <a:off x="1162418" y="1107115"/>
              <a:ext cx="950898" cy="460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i="1"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rPr sz="949"/>
                <a:t>m</a:t>
              </a:r>
              <a:r>
                <a:rPr sz="949" baseline="31999"/>
                <a:t>-1</a:t>
              </a:r>
              <a:r>
                <a:rPr sz="949"/>
                <a:t>(k)</a:t>
              </a:r>
            </a:p>
          </p:txBody>
        </p:sp>
        <p:sp>
          <p:nvSpPr>
            <p:cNvPr id="849" name="ak"/>
            <p:cNvSpPr txBox="1"/>
            <p:nvPr/>
          </p:nvSpPr>
          <p:spPr>
            <a:xfrm>
              <a:off x="5354735" y="0"/>
              <a:ext cx="400385" cy="460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i="1"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rPr sz="949"/>
                <a:t>a</a:t>
              </a:r>
              <a:r>
                <a:rPr sz="949" baseline="-5999"/>
                <a:t>k</a:t>
              </a:r>
            </a:p>
          </p:txBody>
        </p:sp>
        <p:sp>
          <p:nvSpPr>
            <p:cNvPr id="850" name="m(j) = ak’"/>
            <p:cNvSpPr txBox="1"/>
            <p:nvPr/>
          </p:nvSpPr>
          <p:spPr>
            <a:xfrm>
              <a:off x="5226400" y="1037097"/>
              <a:ext cx="1524821" cy="5308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i="1"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rPr sz="949"/>
                <a:t>m(j) = a</a:t>
              </a:r>
              <a:r>
                <a:rPr sz="949" baseline="-5999"/>
                <a:t>k’</a:t>
              </a:r>
            </a:p>
          </p:txBody>
        </p:sp>
        <p:grpSp>
          <p:nvGrpSpPr>
            <p:cNvPr id="854" name="Group"/>
            <p:cNvGrpSpPr/>
            <p:nvPr/>
          </p:nvGrpSpPr>
          <p:grpSpPr>
            <a:xfrm>
              <a:off x="2759721" y="174729"/>
              <a:ext cx="1826553" cy="1209311"/>
              <a:chOff x="16127" y="25535"/>
              <a:chExt cx="1826551" cy="1209309"/>
            </a:xfrm>
          </p:grpSpPr>
          <p:sp>
            <p:nvSpPr>
              <p:cNvPr id="851" name="Line"/>
              <p:cNvSpPr/>
              <p:nvPr/>
            </p:nvSpPr>
            <p:spPr>
              <a:xfrm flipV="1">
                <a:off x="35428" y="25535"/>
                <a:ext cx="1806278" cy="1209311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160"/>
              </a:p>
            </p:txBody>
          </p:sp>
          <p:sp>
            <p:nvSpPr>
              <p:cNvPr id="852" name="Line"/>
              <p:cNvSpPr/>
              <p:nvPr/>
            </p:nvSpPr>
            <p:spPr>
              <a:xfrm>
                <a:off x="16128" y="35021"/>
                <a:ext cx="1826552" cy="1137657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160"/>
              </a:p>
            </p:txBody>
          </p:sp>
          <p:sp>
            <p:nvSpPr>
              <p:cNvPr id="853" name="Line"/>
              <p:cNvSpPr/>
              <p:nvPr/>
            </p:nvSpPr>
            <p:spPr>
              <a:xfrm>
                <a:off x="16127" y="35021"/>
                <a:ext cx="1818781" cy="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160"/>
              </a:p>
            </p:txBody>
          </p:sp>
        </p:grpSp>
      </p:grpSp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/>
        </p:nvSpPr>
        <p:spPr>
          <a:xfrm>
            <a:off x="1966494" y="4792545"/>
            <a:ext cx="5791583" cy="3190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1592505266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" grpId="0" build="p" bldLvl="5" animBg="1" advAuto="0"/>
      <p:bldP spid="855" grpId="0" animBg="1" advAuto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iven a set S of matchings, a set Q of triplets cover S if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>
            <a:normAutofit fontScale="77500" lnSpcReduction="20000"/>
          </a:bodyPr>
          <a:lstStyle/>
          <a:p>
            <a:pPr marL="225009" indent="-225009" defTabSz="295726">
              <a:spcBef>
                <a:spcPts val="2109"/>
              </a:spcBef>
              <a:defRPr sz="3072"/>
            </a:pPr>
            <a:r>
              <a:rPr dirty="0"/>
              <a:t>Given a set </a:t>
            </a:r>
            <a:r>
              <a:rPr b="1" i="1" dirty="0">
                <a:latin typeface="Palatino"/>
                <a:ea typeface="Palatino"/>
                <a:cs typeface="Palatino"/>
                <a:sym typeface="Palatino"/>
              </a:rPr>
              <a:t>S </a:t>
            </a:r>
            <a:r>
              <a:rPr dirty="0"/>
              <a:t>of matchings, a set </a:t>
            </a:r>
            <a:r>
              <a:rPr b="1" i="1" dirty="0">
                <a:latin typeface="Palatino"/>
                <a:ea typeface="Palatino"/>
                <a:cs typeface="Palatino"/>
                <a:sym typeface="Palatino"/>
              </a:rPr>
              <a:t>Q</a:t>
            </a:r>
            <a:r>
              <a:rPr dirty="0"/>
              <a:t> of triplets</a:t>
            </a:r>
            <a:r>
              <a:rPr b="1" i="1" dirty="0"/>
              <a:t> cover </a:t>
            </a:r>
            <a:r>
              <a:rPr b="1" i="1" dirty="0">
                <a:latin typeface="Palatino"/>
                <a:ea typeface="Palatino"/>
                <a:cs typeface="Palatino"/>
                <a:sym typeface="Palatino"/>
              </a:rPr>
              <a:t>S</a:t>
            </a:r>
            <a:r>
              <a:rPr dirty="0"/>
              <a:t> if</a:t>
            </a:r>
            <a:br>
              <a:rPr dirty="0"/>
            </a:br>
            <a:br>
              <a:rPr dirty="0"/>
            </a:br>
            <a:endParaRPr dirty="0"/>
          </a:p>
          <a:p>
            <a:pPr marL="225009" indent="-225009" defTabSz="295726">
              <a:spcBef>
                <a:spcPts val="2109"/>
              </a:spcBef>
              <a:defRPr sz="3072"/>
            </a:pPr>
            <a:r>
              <a:rPr dirty="0"/>
              <a:t>A matching </a:t>
            </a:r>
            <a:r>
              <a:rPr b="1" i="1" dirty="0">
                <a:latin typeface="Palatino"/>
                <a:ea typeface="Palatino"/>
                <a:cs typeface="Palatino"/>
                <a:sym typeface="Palatino"/>
              </a:rPr>
              <a:t>m</a:t>
            </a:r>
            <a:r>
              <a:rPr dirty="0"/>
              <a:t> is </a:t>
            </a:r>
            <a:r>
              <a:rPr lang="en-US" b="1" i="1" dirty="0"/>
              <a:t>full</a:t>
            </a:r>
            <a:r>
              <a:rPr dirty="0"/>
              <a:t> if </a:t>
            </a:r>
            <a:r>
              <a:rPr lang="en-US" dirty="0"/>
              <a:t>all players are matched (N &lt; K)</a:t>
            </a:r>
            <a:endParaRPr dirty="0"/>
          </a:p>
          <a:p>
            <a:pPr marL="225009" indent="-225009" defTabSz="295726">
              <a:spcBef>
                <a:spcPts val="2109"/>
              </a:spcBef>
              <a:defRPr sz="3072"/>
            </a:pPr>
            <a:r>
              <a:rPr b="1" i="1" dirty="0">
                <a:latin typeface="Palatino"/>
                <a:ea typeface="Palatino"/>
                <a:cs typeface="Palatino"/>
                <a:sym typeface="Palatino"/>
              </a:rPr>
              <a:t>M</a:t>
            </a:r>
            <a:r>
              <a:rPr b="1" i="1" baseline="-5999" dirty="0">
                <a:latin typeface="Palatino"/>
                <a:ea typeface="Palatino"/>
                <a:cs typeface="Palatino"/>
                <a:sym typeface="Palatino"/>
              </a:rPr>
              <a:t>i,l</a:t>
            </a:r>
            <a:r>
              <a:rPr b="1" baseline="-5999" dirty="0"/>
              <a:t> </a:t>
            </a:r>
            <a:r>
              <a:rPr dirty="0"/>
              <a:t>: set of </a:t>
            </a:r>
            <a:r>
              <a:rPr lang="en-US" dirty="0"/>
              <a:t>full </a:t>
            </a:r>
            <a:r>
              <a:rPr dirty="0"/>
              <a:t>matchings </a:t>
            </a:r>
            <a:r>
              <a:rPr b="1" i="1" dirty="0">
                <a:latin typeface="Palatino"/>
                <a:ea typeface="Palatino"/>
                <a:cs typeface="Palatino"/>
                <a:sym typeface="Palatino"/>
              </a:rPr>
              <a:t>m</a:t>
            </a:r>
            <a:r>
              <a:rPr b="1" dirty="0"/>
              <a:t> </a:t>
            </a:r>
            <a:r>
              <a:rPr dirty="0"/>
              <a:t>such that </a:t>
            </a:r>
            <a:r>
              <a:rPr b="1" i="1" dirty="0">
                <a:latin typeface="Palatino"/>
                <a:ea typeface="Palatino"/>
                <a:cs typeface="Palatino"/>
                <a:sym typeface="Palatino"/>
              </a:rPr>
              <a:t>m(p</a:t>
            </a:r>
            <a:r>
              <a:rPr b="1" i="1" baseline="-5999" dirty="0">
                <a:latin typeface="Palatino"/>
                <a:ea typeface="Palatino"/>
                <a:cs typeface="Palatino"/>
                <a:sym typeface="Palatino"/>
              </a:rPr>
              <a:t>i</a:t>
            </a:r>
            <a:r>
              <a:rPr b="1" i="1" dirty="0">
                <a:latin typeface="Palatino"/>
                <a:ea typeface="Palatino"/>
                <a:cs typeface="Palatino"/>
                <a:sym typeface="Palatino"/>
              </a:rPr>
              <a:t>)=a</a:t>
            </a:r>
            <a:r>
              <a:rPr b="1" i="1" baseline="-5999" dirty="0">
                <a:latin typeface="Palatino"/>
                <a:ea typeface="Palatino"/>
                <a:cs typeface="Palatino"/>
                <a:sym typeface="Palatino"/>
              </a:rPr>
              <a:t>l</a:t>
            </a:r>
          </a:p>
          <a:p>
            <a:pPr marL="225009" indent="-225009" defTabSz="295726">
              <a:spcBef>
                <a:spcPts val="2109"/>
              </a:spcBef>
              <a:defRPr sz="3072"/>
            </a:pPr>
            <a:r>
              <a:rPr b="1" dirty="0"/>
              <a:t>Minimal covering</a:t>
            </a:r>
            <a:r>
              <a:rPr dirty="0"/>
              <a:t> of </a:t>
            </a:r>
            <a:r>
              <a:rPr b="1" i="1" dirty="0">
                <a:latin typeface="Palatino"/>
                <a:ea typeface="Palatino"/>
                <a:cs typeface="Palatino"/>
                <a:sym typeface="Palatino"/>
              </a:rPr>
              <a:t>M</a:t>
            </a:r>
            <a:r>
              <a:rPr b="1" i="1" baseline="-5999" dirty="0">
                <a:latin typeface="Palatino"/>
                <a:ea typeface="Palatino"/>
                <a:cs typeface="Palatino"/>
                <a:sym typeface="Palatino"/>
              </a:rPr>
              <a:t>i,l </a:t>
            </a:r>
            <a:r>
              <a:rPr dirty="0"/>
              <a:t>: smallest set of blocking triplets that cover </a:t>
            </a:r>
            <a:r>
              <a:rPr b="1" i="1" dirty="0">
                <a:latin typeface="Palatino"/>
                <a:ea typeface="Palatino"/>
                <a:cs typeface="Palatino"/>
                <a:sym typeface="Palatino"/>
              </a:rPr>
              <a:t>M</a:t>
            </a:r>
            <a:r>
              <a:rPr b="1" i="1" baseline="-5999" dirty="0">
                <a:latin typeface="Palatino"/>
                <a:ea typeface="Palatino"/>
                <a:cs typeface="Palatino"/>
                <a:sym typeface="Palatino"/>
              </a:rPr>
              <a:t>i,l</a:t>
            </a:r>
          </a:p>
        </p:txBody>
      </p:sp>
      <p:pic>
        <p:nvPicPr>
          <p:cNvPr id="86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822" y="1652956"/>
            <a:ext cx="2558355" cy="58936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Main theorem preliminar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02412">
              <a:defRPr sz="6880"/>
            </a:lvl1pPr>
          </a:lstStyle>
          <a:p>
            <a:r>
              <a:rPr sz="4000" dirty="0"/>
              <a:t>Main theorem preliminaries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/>
        </p:nvSpPr>
        <p:spPr>
          <a:xfrm>
            <a:off x="1966494" y="4792545"/>
            <a:ext cx="5791583" cy="3190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188668896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" grpId="0" build="p" bldLvl="5" animBg="1" advAuto="0"/>
      <p:bldP spid="861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>
            <a:extLst>
              <a:ext uri="{FF2B5EF4-FFF2-40B4-BE49-F238E27FC236}">
                <a16:creationId xmlns:a16="http://schemas.microsoft.com/office/drawing/2014/main" id="{E5374A19-D6EA-BB4F-AD84-5AFE19F4EB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5853" y="276225"/>
            <a:ext cx="6879153" cy="857250"/>
          </a:xfrm>
        </p:spPr>
        <p:txBody>
          <a:bodyPr>
            <a:normAutofit fontScale="90000"/>
          </a:bodyPr>
          <a:lstStyle/>
          <a:p>
            <a:r>
              <a:rPr lang="en-US" altLang="en-US" sz="2700" dirty="0">
                <a:ea typeface="ＭＳ Ｐゴシック" panose="020B0600070205080204" pitchFamily="34" charset="-128"/>
              </a:rPr>
              <a:t>Two-Sided Markets: Bands and Drummers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University of California, Berkeley</a:t>
            </a:r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0626AF6-EA56-6B45-9748-2F29D4580A42}"/>
              </a:ext>
            </a:extLst>
          </p:cNvPr>
          <p:cNvGrpSpPr/>
          <p:nvPr/>
        </p:nvGrpSpPr>
        <p:grpSpPr>
          <a:xfrm>
            <a:off x="2395609" y="1398977"/>
            <a:ext cx="4724545" cy="2078107"/>
            <a:chOff x="2318512" y="1513238"/>
            <a:chExt cx="4724545" cy="2078107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AE509202-6AA6-A941-AD37-AF0A7544382A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318512" y="1513238"/>
              <a:ext cx="1338664" cy="37273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 baseline="0">
                  <a:solidFill>
                    <a:schemeClr val="accent3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r>
                <a:rPr lang="en-US" altLang="en-US" sz="2000" dirty="0">
                  <a:ea typeface="ＭＳ Ｐゴシック" panose="020B0600070205080204" pitchFamily="34" charset="-128"/>
                </a:rPr>
                <a:t>Bands                </a:t>
              </a: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E2581BAF-1E73-A94A-9910-ABC718641F3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5464107" y="1513238"/>
              <a:ext cx="1578950" cy="37273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 baseline="0">
                  <a:solidFill>
                    <a:schemeClr val="accent3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r>
                <a:rPr lang="en-US" altLang="en-US" sz="2000" dirty="0">
                  <a:ea typeface="ＭＳ Ｐゴシック" panose="020B0600070205080204" pitchFamily="34" charset="-128"/>
                </a:rPr>
                <a:t>Drummers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DC16E5C-AC1D-9D4E-BD67-8876B2C08EE1}"/>
                </a:ext>
              </a:extLst>
            </p:cNvPr>
            <p:cNvSpPr/>
            <p:nvPr/>
          </p:nvSpPr>
          <p:spPr>
            <a:xfrm>
              <a:off x="2753815" y="2003634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5BA8518-64CD-B34B-9BBE-BE8CFCD41E9A}"/>
                </a:ext>
              </a:extLst>
            </p:cNvPr>
            <p:cNvSpPr/>
            <p:nvPr/>
          </p:nvSpPr>
          <p:spPr>
            <a:xfrm>
              <a:off x="2753813" y="2658187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55CDEE6-67A9-0D41-BDBD-4E02C4D7890F}"/>
                </a:ext>
              </a:extLst>
            </p:cNvPr>
            <p:cNvSpPr/>
            <p:nvPr/>
          </p:nvSpPr>
          <p:spPr>
            <a:xfrm>
              <a:off x="2753813" y="3312741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3A50F41-3255-AC45-88EA-8CD8BDDAB4C4}"/>
                </a:ext>
              </a:extLst>
            </p:cNvPr>
            <p:cNvSpPr/>
            <p:nvPr/>
          </p:nvSpPr>
          <p:spPr>
            <a:xfrm>
              <a:off x="5930072" y="2003634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534F1FD-6DC5-EB43-9049-AB3DBE767500}"/>
                </a:ext>
              </a:extLst>
            </p:cNvPr>
            <p:cNvSpPr/>
            <p:nvPr/>
          </p:nvSpPr>
          <p:spPr>
            <a:xfrm>
              <a:off x="5930070" y="2658187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26CD9AC-DF90-4C4B-A43A-D939C8247FC5}"/>
                </a:ext>
              </a:extLst>
            </p:cNvPr>
            <p:cNvSpPr/>
            <p:nvPr/>
          </p:nvSpPr>
          <p:spPr>
            <a:xfrm>
              <a:off x="5930070" y="3312741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3691B52E-13F8-6B45-9509-B68596654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34390" y="1949871"/>
              <a:ext cx="269236" cy="319094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1A428DA-069E-694A-BCD9-C0B805AA8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45446" y="2613239"/>
              <a:ext cx="269236" cy="319095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8237BE2-A0C9-A84B-AB7E-AEE9D6697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4390" y="3283647"/>
              <a:ext cx="269236" cy="307698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629CE966-9119-DB4C-9EF8-CB29476A0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14286" y="3272081"/>
              <a:ext cx="301296" cy="311015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E31DCE5-659C-5940-BF87-57B334541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16492" y="1919518"/>
              <a:ext cx="307598" cy="328105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ACB886B1-D556-8D41-9156-4A0C9FC4C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16492" y="2601048"/>
              <a:ext cx="317853" cy="328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17165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Notation for reward gaps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sz="1800" dirty="0"/>
              <a:t>Notation for reward gaps:</a:t>
            </a:r>
          </a:p>
          <a:p>
            <a:pPr lvl="1">
              <a:defRPr sz="2800"/>
            </a:pPr>
            <a:r>
              <a:rPr sz="1800" dirty="0"/>
              <a:t>Mean reward gap between pessimal stable arm of Player </a:t>
            </a:r>
            <a:r>
              <a:rPr sz="1800" b="1" i="1" dirty="0">
                <a:latin typeface="Palatino"/>
                <a:ea typeface="Palatino"/>
                <a:cs typeface="Palatino"/>
                <a:sym typeface="Palatino"/>
              </a:rPr>
              <a:t>i </a:t>
            </a:r>
            <a:r>
              <a:rPr sz="1800" dirty="0"/>
              <a:t>and Arm </a:t>
            </a:r>
            <a:r>
              <a:rPr sz="1800" b="1" i="1" dirty="0">
                <a:latin typeface="Palatino"/>
                <a:ea typeface="Palatino"/>
                <a:cs typeface="Palatino"/>
                <a:sym typeface="Palatino"/>
              </a:rPr>
              <a:t>l </a:t>
            </a:r>
            <a:r>
              <a:rPr sz="1800" dirty="0"/>
              <a:t>for Player </a:t>
            </a:r>
            <a:r>
              <a:rPr sz="1800" b="1" i="1" dirty="0">
                <a:latin typeface="Palatino"/>
                <a:ea typeface="Palatino"/>
                <a:cs typeface="Palatino"/>
                <a:sym typeface="Palatino"/>
              </a:rPr>
              <a:t>i</a:t>
            </a:r>
            <a:r>
              <a:rPr sz="1800" dirty="0"/>
              <a:t> ,         .</a:t>
            </a:r>
          </a:p>
          <a:p>
            <a:pPr marL="439471" lvl="1" indent="-205086"/>
            <a:r>
              <a:rPr sz="1800" dirty="0"/>
              <a:t>Mean reward gap between Arm </a:t>
            </a:r>
            <a:r>
              <a:rPr sz="1800" b="1" i="1" dirty="0">
                <a:latin typeface="Palatino"/>
                <a:ea typeface="Palatino"/>
                <a:cs typeface="Palatino"/>
                <a:sym typeface="Palatino"/>
              </a:rPr>
              <a:t>k </a:t>
            </a:r>
            <a:r>
              <a:rPr sz="1800" dirty="0"/>
              <a:t>and </a:t>
            </a:r>
            <a:r>
              <a:rPr sz="1800" b="1" i="1" dirty="0">
                <a:latin typeface="Palatino"/>
                <a:ea typeface="Palatino"/>
                <a:cs typeface="Palatino"/>
                <a:sym typeface="Palatino"/>
              </a:rPr>
              <a:t>k’</a:t>
            </a:r>
            <a:r>
              <a:rPr sz="1800" dirty="0"/>
              <a:t> for Player </a:t>
            </a:r>
            <a:r>
              <a:rPr sz="1800" b="1" i="1" dirty="0">
                <a:latin typeface="Palatino"/>
                <a:ea typeface="Palatino"/>
                <a:cs typeface="Palatino"/>
                <a:sym typeface="Palatino"/>
              </a:rPr>
              <a:t>j                </a:t>
            </a:r>
            <a:r>
              <a:rPr sz="1800" dirty="0"/>
              <a:t>.</a:t>
            </a:r>
          </a:p>
          <a:p>
            <a:r>
              <a:rPr sz="1800" b="1" dirty="0"/>
              <a:t>Main Theorem</a:t>
            </a:r>
            <a:r>
              <a:rPr sz="1800" dirty="0"/>
              <a:t>. The pessimal stable regret of GS-UCB is</a:t>
            </a:r>
          </a:p>
        </p:txBody>
      </p:sp>
      <p:pic>
        <p:nvPicPr>
          <p:cNvPr id="86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703" y="1840310"/>
            <a:ext cx="515690" cy="281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868" name="Screen Shot 2019-09-23 at 2.42.15 PM.png" descr="Screen Shot 2019-09-23 at 2.42.15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500" y="3114839"/>
            <a:ext cx="5283552" cy="996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86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8781" y="2193394"/>
            <a:ext cx="718254" cy="229099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Main theorem preliminar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02412">
              <a:defRPr sz="6880"/>
            </a:lvl1pPr>
          </a:lstStyle>
          <a:p>
            <a:r>
              <a:rPr sz="4000" dirty="0"/>
              <a:t>Main theorem preliminaries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/>
        </p:nvSpPr>
        <p:spPr>
          <a:xfrm>
            <a:off x="1966494" y="4792545"/>
            <a:ext cx="5791583" cy="3190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114383176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6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6" grpId="0" build="p" bldLvl="5" animBg="1" advAuto="0"/>
      <p:bldP spid="867" grpId="0" animBg="1" advAuto="0"/>
      <p:bldP spid="868" grpId="0" animBg="1" advAuto="0"/>
      <p:bldP spid="869" grpId="0" animBg="1" advAuto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Main theorem proof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Main theorem proof</a:t>
            </a:r>
          </a:p>
        </p:txBody>
      </p:sp>
      <p:sp>
        <p:nvSpPr>
          <p:cNvPr id="874" name="We may decompose regret by the number of times a matching happen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sz="2400" dirty="0"/>
              <a:t>We may decompose regret by the number of times a matching happens.</a:t>
            </a:r>
          </a:p>
          <a:p>
            <a:endParaRPr sz="2400" dirty="0"/>
          </a:p>
          <a:p>
            <a:endParaRPr sz="2400" dirty="0"/>
          </a:p>
          <a:p>
            <a:r>
              <a:rPr sz="2400" b="1" i="1" dirty="0">
                <a:latin typeface="Palatino"/>
                <a:ea typeface="Palatino"/>
                <a:cs typeface="Palatino"/>
                <a:sym typeface="Palatino"/>
              </a:rPr>
              <a:t>L</a:t>
            </a:r>
            <a:r>
              <a:rPr sz="2400" b="1" i="1" baseline="-5999" dirty="0">
                <a:latin typeface="Palatino"/>
                <a:ea typeface="Palatino"/>
                <a:cs typeface="Palatino"/>
                <a:sym typeface="Palatino"/>
              </a:rPr>
              <a:t>j,k,k’</a:t>
            </a:r>
            <a:r>
              <a:rPr sz="2400" b="1" i="1" dirty="0">
                <a:latin typeface="Palatino"/>
                <a:ea typeface="Palatino"/>
                <a:cs typeface="Palatino"/>
                <a:sym typeface="Palatino"/>
              </a:rPr>
              <a:t>(n)</a:t>
            </a:r>
            <a:r>
              <a:rPr sz="2400" dirty="0"/>
              <a:t>  is the number of times </a:t>
            </a:r>
            <a:r>
              <a:rPr sz="2400" b="1" i="1" dirty="0">
                <a:latin typeface="Palatino"/>
                <a:ea typeface="Palatino"/>
                <a:cs typeface="Palatino"/>
                <a:sym typeface="Palatino"/>
              </a:rPr>
              <a:t>(p</a:t>
            </a:r>
            <a:r>
              <a:rPr sz="2400" b="1" i="1" baseline="-5999" dirty="0">
                <a:latin typeface="Palatino"/>
                <a:ea typeface="Palatino"/>
                <a:cs typeface="Palatino"/>
                <a:sym typeface="Palatino"/>
              </a:rPr>
              <a:t>j</a:t>
            </a:r>
            <a:r>
              <a:rPr sz="2400" b="1" i="1" dirty="0">
                <a:latin typeface="Palatino"/>
                <a:ea typeface="Palatino"/>
                <a:cs typeface="Palatino"/>
                <a:sym typeface="Palatino"/>
              </a:rPr>
              <a:t>, a</a:t>
            </a:r>
            <a:r>
              <a:rPr sz="2400" b="1" i="1" baseline="-5999" dirty="0">
                <a:latin typeface="Palatino"/>
                <a:ea typeface="Palatino"/>
                <a:cs typeface="Palatino"/>
                <a:sym typeface="Palatino"/>
              </a:rPr>
              <a:t>k</a:t>
            </a:r>
            <a:r>
              <a:rPr sz="2400" b="1" i="1" dirty="0">
                <a:latin typeface="Palatino"/>
                <a:ea typeface="Palatino"/>
                <a:cs typeface="Palatino"/>
                <a:sym typeface="Palatino"/>
              </a:rPr>
              <a:t>, a</a:t>
            </a:r>
            <a:r>
              <a:rPr sz="2400" b="1" i="1" baseline="-5999" dirty="0">
                <a:latin typeface="Palatino"/>
                <a:ea typeface="Palatino"/>
                <a:cs typeface="Palatino"/>
                <a:sym typeface="Palatino"/>
              </a:rPr>
              <a:t>k’</a:t>
            </a:r>
            <a:r>
              <a:rPr sz="2400" b="1" i="1" dirty="0">
                <a:latin typeface="Palatino"/>
                <a:ea typeface="Palatino"/>
                <a:cs typeface="Palatino"/>
                <a:sym typeface="Palatino"/>
              </a:rPr>
              <a:t>)  </a:t>
            </a:r>
            <a:r>
              <a:rPr sz="2400" dirty="0"/>
              <a:t>is a blocking triplet, i.e. </a:t>
            </a:r>
            <a:r>
              <a:rPr sz="2400" b="1" i="1" dirty="0">
                <a:latin typeface="Palatino"/>
                <a:ea typeface="Palatino"/>
                <a:cs typeface="Palatino"/>
                <a:sym typeface="Palatino"/>
              </a:rPr>
              <a:t>p</a:t>
            </a:r>
            <a:r>
              <a:rPr sz="2400" b="1" i="1" baseline="-5999" dirty="0">
                <a:latin typeface="Palatino"/>
                <a:ea typeface="Palatino"/>
                <a:cs typeface="Palatino"/>
                <a:sym typeface="Palatino"/>
              </a:rPr>
              <a:t>j</a:t>
            </a:r>
            <a:r>
              <a:rPr sz="2400" dirty="0"/>
              <a:t> pulls </a:t>
            </a:r>
            <a:r>
              <a:rPr sz="2400" b="1" i="1" dirty="0">
                <a:latin typeface="Palatino"/>
                <a:ea typeface="Palatino"/>
                <a:cs typeface="Palatino"/>
                <a:sym typeface="Palatino"/>
              </a:rPr>
              <a:t>a</a:t>
            </a:r>
            <a:r>
              <a:rPr sz="2400" b="1" i="1" baseline="-5999" dirty="0">
                <a:latin typeface="Palatino"/>
                <a:ea typeface="Palatino"/>
                <a:cs typeface="Palatino"/>
                <a:sym typeface="Palatino"/>
              </a:rPr>
              <a:t>k’</a:t>
            </a:r>
            <a:r>
              <a:rPr sz="2400" dirty="0"/>
              <a:t>, and </a:t>
            </a:r>
            <a:r>
              <a:rPr sz="2400" b="1" i="1" dirty="0">
                <a:latin typeface="Palatino"/>
                <a:ea typeface="Palatino"/>
                <a:cs typeface="Palatino"/>
                <a:sym typeface="Palatino"/>
              </a:rPr>
              <a:t>p</a:t>
            </a:r>
            <a:r>
              <a:rPr sz="2400" b="1" i="1" baseline="-5999" dirty="0">
                <a:latin typeface="Palatino"/>
                <a:ea typeface="Palatino"/>
                <a:cs typeface="Palatino"/>
                <a:sym typeface="Palatino"/>
              </a:rPr>
              <a:t>j</a:t>
            </a:r>
            <a:r>
              <a:rPr sz="2400" dirty="0"/>
              <a:t> ranks </a:t>
            </a:r>
            <a:r>
              <a:rPr sz="2400" b="1" i="1" dirty="0">
                <a:latin typeface="Palatino"/>
                <a:ea typeface="Palatino"/>
                <a:cs typeface="Palatino"/>
                <a:sym typeface="Palatino"/>
              </a:rPr>
              <a:t>a</a:t>
            </a:r>
            <a:r>
              <a:rPr sz="2400" b="1" i="1" baseline="-5999" dirty="0">
                <a:latin typeface="Palatino"/>
                <a:ea typeface="Palatino"/>
                <a:cs typeface="Palatino"/>
                <a:sym typeface="Palatino"/>
              </a:rPr>
              <a:t>k’</a:t>
            </a:r>
            <a:r>
              <a:rPr sz="2400" dirty="0"/>
              <a:t> above </a:t>
            </a:r>
            <a:r>
              <a:rPr sz="2400" b="1" i="1" dirty="0">
                <a:latin typeface="Palatino"/>
                <a:ea typeface="Palatino"/>
                <a:cs typeface="Palatino"/>
                <a:sym typeface="Palatino"/>
              </a:rPr>
              <a:t>a</a:t>
            </a:r>
            <a:r>
              <a:rPr sz="2400" b="1" i="1" baseline="-5999" dirty="0">
                <a:latin typeface="Palatino"/>
                <a:ea typeface="Palatino"/>
                <a:cs typeface="Palatino"/>
                <a:sym typeface="Palatino"/>
              </a:rPr>
              <a:t>k</a:t>
            </a:r>
            <a:r>
              <a:rPr sz="2400" dirty="0"/>
              <a:t> by mistake.</a:t>
            </a:r>
          </a:p>
        </p:txBody>
      </p:sp>
      <p:pic>
        <p:nvPicPr>
          <p:cNvPr id="875" name="Screen Shot 2019-09-23 at 2.52.09 PM.png" descr="Screen Shot 2019-09-23 at 2.52.0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063" y="1947065"/>
            <a:ext cx="3660766" cy="975115"/>
          </a:xfrm>
          <a:prstGeom prst="rect">
            <a:avLst/>
          </a:prstGeom>
          <a:ln w="12700">
            <a:miter lim="400000"/>
          </a:ln>
        </p:spPr>
      </p:pic>
      <p:pic>
        <p:nvPicPr>
          <p:cNvPr id="876" name="Screen Shot 2019-09-23 at 2.54.01 PM.png" descr="Screen Shot 2019-09-23 at 2.54.01 PM.png"/>
          <p:cNvPicPr>
            <a:picLocks noChangeAspect="1"/>
          </p:cNvPicPr>
          <p:nvPr/>
        </p:nvPicPr>
        <p:blipFill>
          <a:blip r:embed="rId3"/>
          <a:srcRect t="20665"/>
          <a:stretch>
            <a:fillRect/>
          </a:stretch>
        </p:blipFill>
        <p:spPr>
          <a:xfrm>
            <a:off x="3048372" y="3856081"/>
            <a:ext cx="3047256" cy="73854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/>
        </p:nvSpPr>
        <p:spPr>
          <a:xfrm>
            <a:off x="1966494" y="4792545"/>
            <a:ext cx="5791583" cy="3190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41198664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4" grpId="0" build="p" animBg="1" advAuto="0"/>
      <p:bldP spid="875" grpId="0" animBg="1" advAuto="0"/>
      <p:bldP spid="876" grpId="0" animBg="1" advAuto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Main theorem proof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Main theorem proof</a:t>
            </a:r>
          </a:p>
        </p:txBody>
      </p:sp>
      <p:sp>
        <p:nvSpPr>
          <p:cNvPr id="879" name="By the usual argument for UCB, we have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r>
              <a:rPr dirty="0"/>
              <a:t>By the usual argument for UCB, we have</a:t>
            </a:r>
          </a:p>
        </p:txBody>
      </p:sp>
      <p:pic>
        <p:nvPicPr>
          <p:cNvPr id="880" name="Screen Shot 2019-09-23 at 2.59.47 PM.png" descr="Screen Shot 2019-09-23 at 2.59.47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316" y="1893767"/>
            <a:ext cx="3297368" cy="95431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912655" y="4012380"/>
            <a:ext cx="7518188" cy="300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anchor="ctr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more details, see </a:t>
            </a:r>
            <a:r>
              <a:rPr lang="en-US" sz="16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[Liu et al., 2019]</a:t>
            </a:r>
            <a:r>
              <a:rPr lang="en-US" sz="16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/>
        </p:nvSpPr>
        <p:spPr>
          <a:xfrm>
            <a:off x="1966494" y="4792545"/>
            <a:ext cx="5791583" cy="3190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1920536544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Coroll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Corollary </a:t>
            </a:r>
          </a:p>
        </p:txBody>
      </p:sp>
      <p:sp>
        <p:nvSpPr>
          <p:cNvPr id="883" name="Consider the covering: all (j,k,k’) where Player j prefers k to k’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r>
              <a:t>Consider the covering: all (j,k,k’) where Player j prefers k to k’</a:t>
            </a:r>
          </a:p>
          <a:p>
            <a:r>
              <a:t>This trivially covers </a:t>
            </a:r>
            <a:r>
              <a:rPr b="1" i="1">
                <a:latin typeface="Palatino"/>
                <a:ea typeface="Palatino"/>
                <a:cs typeface="Palatino"/>
                <a:sym typeface="Palatino"/>
              </a:rPr>
              <a:t>M</a:t>
            </a:r>
            <a:r>
              <a:rPr b="1" i="1" baseline="-5999">
                <a:latin typeface="Palatino"/>
                <a:ea typeface="Palatino"/>
                <a:cs typeface="Palatino"/>
                <a:sym typeface="Palatino"/>
              </a:rPr>
              <a:t>i,l</a:t>
            </a:r>
            <a:r>
              <a:t> for all </a:t>
            </a:r>
            <a:r>
              <a:rPr b="1" i="1">
                <a:latin typeface="Palatino"/>
                <a:ea typeface="Palatino"/>
                <a:cs typeface="Palatino"/>
                <a:sym typeface="Palatino"/>
              </a:rPr>
              <a:t>i</a:t>
            </a:r>
            <a:r>
              <a:t> and </a:t>
            </a:r>
            <a:r>
              <a:rPr b="1" i="1">
                <a:latin typeface="Palatino"/>
                <a:ea typeface="Palatino"/>
                <a:cs typeface="Palatino"/>
                <a:sym typeface="Palatino"/>
              </a:rPr>
              <a:t>l</a:t>
            </a:r>
            <a:r>
              <a:t>.</a:t>
            </a:r>
          </a:p>
          <a:p>
            <a:r>
              <a:t>Corollary.</a:t>
            </a:r>
          </a:p>
        </p:txBody>
      </p:sp>
      <p:grpSp>
        <p:nvGrpSpPr>
          <p:cNvPr id="886" name="Group"/>
          <p:cNvGrpSpPr/>
          <p:nvPr/>
        </p:nvGrpSpPr>
        <p:grpSpPr>
          <a:xfrm>
            <a:off x="2170782" y="3126666"/>
            <a:ext cx="5056436" cy="884040"/>
            <a:chOff x="0" y="0"/>
            <a:chExt cx="9588500" cy="1676400"/>
          </a:xfrm>
        </p:grpSpPr>
        <p:pic>
          <p:nvPicPr>
            <p:cNvPr id="884" name="Screen Shot 2019-09-23 at 3.02.53 PM.png" descr="Screen Shot 2019-09-23 at 3.02.53 PM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588500" cy="1676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85" name="__"/>
            <p:cNvSpPr txBox="1"/>
            <p:nvPr/>
          </p:nvSpPr>
          <p:spPr>
            <a:xfrm>
              <a:off x="2797293" y="736978"/>
              <a:ext cx="569956" cy="379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/>
            <a:p>
              <a:r>
                <a:rPr sz="949"/>
                <a:t>__</a:t>
              </a:r>
            </a:p>
          </p:txBody>
        </p:sp>
      </p:grpSp>
      <p:grpSp>
        <p:nvGrpSpPr>
          <p:cNvPr id="890" name="Group"/>
          <p:cNvGrpSpPr/>
          <p:nvPr/>
        </p:nvGrpSpPr>
        <p:grpSpPr>
          <a:xfrm>
            <a:off x="3188439" y="3618472"/>
            <a:ext cx="4301221" cy="1016877"/>
            <a:chOff x="0" y="0"/>
            <a:chExt cx="8156388" cy="1928298"/>
          </a:xfrm>
        </p:grpSpPr>
        <p:sp>
          <p:nvSpPr>
            <p:cNvPr id="887" name="Rectangle"/>
            <p:cNvSpPr/>
            <p:nvPr/>
          </p:nvSpPr>
          <p:spPr>
            <a:xfrm>
              <a:off x="5424081" y="0"/>
              <a:ext cx="512757" cy="482472"/>
            </a:xfrm>
            <a:prstGeom prst="rect">
              <a:avLst/>
            </a:prstGeom>
            <a:noFill/>
            <a:ln w="38100" cap="flat">
              <a:solidFill>
                <a:schemeClr val="accent1">
                  <a:lumOff val="-13575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888" name="Line"/>
            <p:cNvSpPr/>
            <p:nvPr/>
          </p:nvSpPr>
          <p:spPr>
            <a:xfrm flipH="1">
              <a:off x="4473729" y="362386"/>
              <a:ext cx="872622" cy="534327"/>
            </a:xfrm>
            <a:prstGeom prst="line">
              <a:avLst/>
            </a:prstGeom>
            <a:noFill/>
            <a:ln w="38100" cap="flat">
              <a:solidFill>
                <a:schemeClr val="accent1">
                  <a:lumOff val="-13575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889" name="Minimum gap between any pair of Arms’ rewards for any Player."/>
            <p:cNvSpPr txBox="1"/>
            <p:nvPr/>
          </p:nvSpPr>
          <p:spPr>
            <a:xfrm>
              <a:off x="0" y="994313"/>
              <a:ext cx="8156389" cy="933986"/>
            </a:xfrm>
            <a:prstGeom prst="rect">
              <a:avLst/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1371"/>
                <a:t>Minimum gap between any pair of Arms’ rewards for any Player.</a:t>
              </a:r>
            </a:p>
          </p:txBody>
        </p:sp>
      </p:grp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/>
        </p:nvSpPr>
        <p:spPr>
          <a:xfrm>
            <a:off x="1966494" y="4792545"/>
            <a:ext cx="5791583" cy="3190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15364968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3" grpId="0" build="p" bldLvl="5" animBg="1" advAuto="0"/>
      <p:bldP spid="886" grpId="0" animBg="1" advAuto="0"/>
      <p:bldP spid="890" grpId="0" animBg="1" advAuto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Proof sketch for incentive compatibility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defTabSz="484886">
              <a:defRPr sz="6640"/>
            </a:lvl1pPr>
          </a:lstStyle>
          <a:p>
            <a:r>
              <a:rPr lang="en-US" sz="3200"/>
              <a:t>Proof sketch for incentive compatibility</a:t>
            </a:r>
          </a:p>
        </p:txBody>
      </p:sp>
      <p:sp>
        <p:nvSpPr>
          <p:cNvPr id="917" name="Number of times Player i pulls Arm l where l is preferred to its optimal stable arm…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Number of times Player</a:t>
            </a:r>
            <a:r>
              <a:rPr lang="en-US" sz="2400" dirty="0">
                <a:sym typeface="Palatino"/>
              </a:rPr>
              <a:t> </a:t>
            </a:r>
            <a:r>
              <a:rPr lang="en-US" sz="2400" dirty="0" err="1">
                <a:sym typeface="Palatino"/>
              </a:rPr>
              <a:t>i</a:t>
            </a:r>
            <a:r>
              <a:rPr lang="en-US" sz="2400" dirty="0"/>
              <a:t> pulls Arm </a:t>
            </a:r>
            <a:r>
              <a:rPr lang="en-US" sz="2400" dirty="0">
                <a:sym typeface="Palatino"/>
              </a:rPr>
              <a:t>l </a:t>
            </a:r>
            <a:r>
              <a:rPr lang="en-US" sz="2400" dirty="0"/>
              <a:t>where</a:t>
            </a:r>
            <a:r>
              <a:rPr lang="en-US" sz="2400" dirty="0">
                <a:sym typeface="Palatino"/>
              </a:rPr>
              <a:t> l</a:t>
            </a:r>
            <a:r>
              <a:rPr lang="en-US" sz="2400" dirty="0"/>
              <a:t> is preferred to its optimal stable arm</a:t>
            </a:r>
          </a:p>
          <a:p>
            <a:endParaRPr lang="en-US" sz="3200" dirty="0"/>
          </a:p>
          <a:p>
            <a:r>
              <a:rPr lang="en-US" sz="2400" dirty="0"/>
              <a:t>Upper bound on Player-optimal regret</a:t>
            </a:r>
          </a:p>
        </p:txBody>
      </p:sp>
      <p:pic>
        <p:nvPicPr>
          <p:cNvPr id="918" name="Screen Shot 2019-09-23 at 3.31.02 PM.png" descr="Screen Shot 2019-09-23 at 3.31.02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506" y="1985907"/>
            <a:ext cx="3556328" cy="598770"/>
          </a:xfrm>
          <a:prstGeom prst="rect">
            <a:avLst/>
          </a:prstGeom>
          <a:ln w="12700">
            <a:miter lim="400000"/>
          </a:ln>
        </p:spPr>
      </p:pic>
      <p:pic>
        <p:nvPicPr>
          <p:cNvPr id="919" name="Screen Shot 2019-09-23 at 3.32.08 PM.png" descr="Screen Shot 2019-09-23 at 3.32.08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1679" y="3221128"/>
            <a:ext cx="4819982" cy="81138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23" name="Group"/>
          <p:cNvGrpSpPr/>
          <p:nvPr/>
        </p:nvGrpSpPr>
        <p:grpSpPr>
          <a:xfrm>
            <a:off x="1966977" y="3428353"/>
            <a:ext cx="5210046" cy="1037217"/>
            <a:chOff x="698" y="0"/>
            <a:chExt cx="9879789" cy="1966870"/>
          </a:xfrm>
        </p:grpSpPr>
        <p:sp>
          <p:nvSpPr>
            <p:cNvPr id="920" name="Rectangle"/>
            <p:cNvSpPr/>
            <p:nvPr/>
          </p:nvSpPr>
          <p:spPr>
            <a:xfrm>
              <a:off x="3219952" y="0"/>
              <a:ext cx="665986" cy="534665"/>
            </a:xfrm>
            <a:prstGeom prst="rect">
              <a:avLst/>
            </a:prstGeom>
            <a:noFill/>
            <a:ln w="38100" cap="flat">
              <a:solidFill>
                <a:schemeClr val="accent1">
                  <a:lumOff val="-13575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921" name="Line"/>
            <p:cNvSpPr/>
            <p:nvPr/>
          </p:nvSpPr>
          <p:spPr>
            <a:xfrm>
              <a:off x="3450658" y="521157"/>
              <a:ext cx="176469" cy="821201"/>
            </a:xfrm>
            <a:prstGeom prst="line">
              <a:avLst/>
            </a:prstGeom>
            <a:noFill/>
            <a:ln w="38100" cap="flat">
              <a:solidFill>
                <a:schemeClr val="accent1">
                  <a:lumOff val="-13575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922" name="Gap between Arm 𝓁 and optimal stable Arm of Player i"/>
            <p:cNvSpPr txBox="1"/>
            <p:nvPr/>
          </p:nvSpPr>
          <p:spPr>
            <a:xfrm>
              <a:off x="698" y="1318864"/>
              <a:ext cx="9879789" cy="648006"/>
            </a:xfrm>
            <a:prstGeom prst="rect">
              <a:avLst/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6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rPr sz="1371"/>
                <a:t>Gap between Arm 𝓁 and optimal stable Arm of Player</a:t>
              </a:r>
              <a:r>
                <a:rPr sz="1371">
                  <a:latin typeface="Palatino"/>
                  <a:ea typeface="Palatino"/>
                  <a:cs typeface="Palatino"/>
                  <a:sym typeface="Palatino"/>
                </a:rPr>
                <a:t> </a:t>
              </a:r>
              <a:r>
                <a:rPr sz="1371" i="1">
                  <a:latin typeface="Palatino"/>
                  <a:ea typeface="Palatino"/>
                  <a:cs typeface="Palatino"/>
                  <a:sym typeface="Palatino"/>
                </a:rPr>
                <a:t>i</a:t>
              </a:r>
            </a:p>
          </p:txBody>
        </p:sp>
      </p:grpSp>
      <p:sp>
        <p:nvSpPr>
          <p:cNvPr id="924" name="Negative!"/>
          <p:cNvSpPr/>
          <p:nvPr/>
        </p:nvSpPr>
        <p:spPr>
          <a:xfrm>
            <a:off x="7392393" y="4174040"/>
            <a:ext cx="763619" cy="24133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160"/>
              <a:t>Negative!</a:t>
            </a: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/>
        </p:nvSpPr>
        <p:spPr>
          <a:xfrm>
            <a:off x="1966494" y="4792545"/>
            <a:ext cx="5791583" cy="3190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1952046383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9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7" grpId="0" build="p" bldLvl="5" animBg="1" advAuto="0"/>
      <p:bldP spid="918" grpId="0" animBg="1" advAuto="0"/>
      <p:bldP spid="919" grpId="0" animBg="1" advAuto="0"/>
      <p:bldP spid="923" grpId="0" animBg="1" advAuto="0"/>
      <p:bldP spid="924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>
            <a:extLst>
              <a:ext uri="{FF2B5EF4-FFF2-40B4-BE49-F238E27FC236}">
                <a16:creationId xmlns:a16="http://schemas.microsoft.com/office/drawing/2014/main" id="{E5374A19-D6EA-BB4F-AD84-5AFE19F4EB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5853" y="276225"/>
            <a:ext cx="6879153" cy="857250"/>
          </a:xfrm>
        </p:spPr>
        <p:txBody>
          <a:bodyPr>
            <a:normAutofit/>
          </a:bodyPr>
          <a:lstStyle/>
          <a:p>
            <a:r>
              <a:rPr lang="en-US" altLang="en-US" sz="2700" dirty="0">
                <a:ea typeface="ＭＳ Ｐゴシック" panose="020B0600070205080204" pitchFamily="34" charset="-128"/>
              </a:rPr>
              <a:t>Preferences on Both Sides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University of California, Berkeley</a:t>
            </a:r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0626AF6-EA56-6B45-9748-2F29D4580A42}"/>
              </a:ext>
            </a:extLst>
          </p:cNvPr>
          <p:cNvGrpSpPr/>
          <p:nvPr/>
        </p:nvGrpSpPr>
        <p:grpSpPr>
          <a:xfrm>
            <a:off x="753486" y="1398977"/>
            <a:ext cx="7381520" cy="2078107"/>
            <a:chOff x="676389" y="1513238"/>
            <a:chExt cx="7381520" cy="2078107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AE509202-6AA6-A941-AD37-AF0A7544382A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318512" y="1513238"/>
              <a:ext cx="1338664" cy="37273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 baseline="0">
                  <a:solidFill>
                    <a:schemeClr val="accent3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r>
                <a:rPr lang="en-US" altLang="en-US" sz="2000" dirty="0">
                  <a:ea typeface="ＭＳ Ｐゴシック" panose="020B0600070205080204" pitchFamily="34" charset="-128"/>
                </a:rPr>
                <a:t>Bands                </a:t>
              </a: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E2581BAF-1E73-A94A-9910-ABC718641F3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5464107" y="1513238"/>
              <a:ext cx="1578950" cy="37273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 baseline="0">
                  <a:solidFill>
                    <a:schemeClr val="accent3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r>
                <a:rPr lang="en-US" altLang="en-US" sz="2000" dirty="0">
                  <a:ea typeface="ＭＳ Ｐゴシック" panose="020B0600070205080204" pitchFamily="34" charset="-128"/>
                </a:rPr>
                <a:t>Drummers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DC16E5C-AC1D-9D4E-BD67-8876B2C08EE1}"/>
                </a:ext>
              </a:extLst>
            </p:cNvPr>
            <p:cNvSpPr/>
            <p:nvPr/>
          </p:nvSpPr>
          <p:spPr>
            <a:xfrm>
              <a:off x="2753815" y="2003634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5BA8518-64CD-B34B-9BBE-BE8CFCD41E9A}"/>
                </a:ext>
              </a:extLst>
            </p:cNvPr>
            <p:cNvSpPr/>
            <p:nvPr/>
          </p:nvSpPr>
          <p:spPr>
            <a:xfrm>
              <a:off x="2753813" y="2658187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55CDEE6-67A9-0D41-BDBD-4E02C4D7890F}"/>
                </a:ext>
              </a:extLst>
            </p:cNvPr>
            <p:cNvSpPr/>
            <p:nvPr/>
          </p:nvSpPr>
          <p:spPr>
            <a:xfrm>
              <a:off x="2753813" y="3312741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3A50F41-3255-AC45-88EA-8CD8BDDAB4C4}"/>
                </a:ext>
              </a:extLst>
            </p:cNvPr>
            <p:cNvSpPr/>
            <p:nvPr/>
          </p:nvSpPr>
          <p:spPr>
            <a:xfrm>
              <a:off x="5930072" y="2003634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534F1FD-6DC5-EB43-9049-AB3DBE767500}"/>
                </a:ext>
              </a:extLst>
            </p:cNvPr>
            <p:cNvSpPr/>
            <p:nvPr/>
          </p:nvSpPr>
          <p:spPr>
            <a:xfrm>
              <a:off x="5930070" y="2658187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26CD9AC-DF90-4C4B-A43A-D939C8247FC5}"/>
                </a:ext>
              </a:extLst>
            </p:cNvPr>
            <p:cNvSpPr/>
            <p:nvPr/>
          </p:nvSpPr>
          <p:spPr>
            <a:xfrm>
              <a:off x="5930070" y="3312741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4D1F193-1F2C-1046-BF5F-475B24A61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389" y="1966982"/>
              <a:ext cx="1825186" cy="29799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8845117-7E56-DA43-A870-3EB868A4B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090" y="2638015"/>
              <a:ext cx="1825187" cy="297989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D084076-2697-6546-A485-24A7E9922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091" y="3272131"/>
              <a:ext cx="1825186" cy="29647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BFFB294-EBD3-4843-AE3C-9C3FAB929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76066" y="1986877"/>
              <a:ext cx="1681843" cy="28934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5573F0EF-581E-CD46-96F5-FB332D046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6066" y="2639805"/>
              <a:ext cx="1681843" cy="289349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07186EA-CFC5-9E4A-9BC8-56924C198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85229" y="3292025"/>
              <a:ext cx="1661794" cy="28590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3691B52E-13F8-6B45-9509-B68596654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34390" y="1949871"/>
              <a:ext cx="269236" cy="319094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1A428DA-069E-694A-BCD9-C0B805AA8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45446" y="2613239"/>
              <a:ext cx="269236" cy="319095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8237BE2-A0C9-A84B-AB7E-AEE9D6697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34390" y="3283647"/>
              <a:ext cx="269236" cy="307698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629CE966-9119-DB4C-9EF8-CB29476A0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14286" y="3272081"/>
              <a:ext cx="301296" cy="311015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E31DCE5-659C-5940-BF87-57B334541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16492" y="1919518"/>
              <a:ext cx="307598" cy="328105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ACB886B1-D556-8D41-9156-4A0C9FC4C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16492" y="2601048"/>
              <a:ext cx="317853" cy="328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7373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>
            <a:extLst>
              <a:ext uri="{FF2B5EF4-FFF2-40B4-BE49-F238E27FC236}">
                <a16:creationId xmlns:a16="http://schemas.microsoft.com/office/drawing/2014/main" id="{E5374A19-D6EA-BB4F-AD84-5AFE19F4EB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5313" y="232682"/>
            <a:ext cx="7665477" cy="624590"/>
          </a:xfrm>
        </p:spPr>
        <p:txBody>
          <a:bodyPr>
            <a:normAutofit/>
          </a:bodyPr>
          <a:lstStyle/>
          <a:p>
            <a:r>
              <a:rPr lang="en-US" altLang="en-US" sz="2700" dirty="0">
                <a:ea typeface="ＭＳ Ｐゴシック" panose="020B0600070205080204" pitchFamily="34" charset="-128"/>
              </a:rPr>
              <a:t>How Should We Match Supply and Demand?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University of California, Berkeley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A8070D-E568-8841-9457-D34D1A6145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35313" y="1092762"/>
            <a:ext cx="7665477" cy="37738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1800" b="1" dirty="0">
                <a:solidFill>
                  <a:schemeClr val="bg2">
                    <a:lumMod val="50000"/>
                  </a:schemeClr>
                </a:solidFill>
                <a:ea typeface="ＭＳ Ｐゴシック" panose="020B0600070205080204" pitchFamily="34" charset="-128"/>
              </a:rPr>
              <a:t>Definition: </a:t>
            </a:r>
            <a:r>
              <a:rPr lang="en-US" altLang="en-US" sz="1800" dirty="0">
                <a:ea typeface="ＭＳ Ｐゴシック" panose="020B0600070205080204" pitchFamily="34" charset="-128"/>
              </a:rPr>
              <a:t>a</a:t>
            </a:r>
            <a:r>
              <a:rPr lang="en-US" altLang="en-US" sz="1800" b="1" dirty="0">
                <a:solidFill>
                  <a:schemeClr val="bg2">
                    <a:lumMod val="50000"/>
                  </a:schemeClr>
                </a:solidFill>
                <a:ea typeface="ＭＳ Ｐゴシック" panose="020B0600070205080204" pitchFamily="34" charset="-128"/>
              </a:rPr>
              <a:t> matching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M</a:t>
            </a:r>
            <a:r>
              <a:rPr lang="en-US" altLang="en-US" sz="1800" b="1" dirty="0">
                <a:solidFill>
                  <a:schemeClr val="bg2">
                    <a:lumMod val="50000"/>
                  </a:schemeClr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1800" dirty="0">
                <a:ea typeface="ＭＳ Ｐゴシック" panose="020B0600070205080204" pitchFamily="34" charset="-128"/>
              </a:rPr>
              <a:t>is a set of pairs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(b, d)</a:t>
            </a:r>
            <a:r>
              <a:rPr lang="en-US" altLang="en-US" sz="1800" dirty="0">
                <a:ea typeface="ＭＳ Ｐゴシック" panose="020B0600070205080204" pitchFamily="34" charset="-128"/>
              </a:rPr>
              <a:t> such that </a:t>
            </a:r>
          </a:p>
          <a:p>
            <a:pPr lvl="1"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Each band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b</a:t>
            </a:r>
            <a:r>
              <a:rPr lang="en-US" altLang="en-US" sz="1800" dirty="0">
                <a:ea typeface="ＭＳ Ｐゴシック" panose="020B0600070205080204" pitchFamily="34" charset="-128"/>
              </a:rPr>
              <a:t> appears in at most one pair in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M</a:t>
            </a:r>
            <a:r>
              <a:rPr lang="en-US" altLang="en-US" sz="1800" dirty="0">
                <a:ea typeface="ＭＳ Ｐゴシック" panose="020B0600070205080204" pitchFamily="34" charset="-128"/>
              </a:rPr>
              <a:t>.</a:t>
            </a:r>
          </a:p>
          <a:p>
            <a:pPr lvl="1"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Each drummer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d</a:t>
            </a:r>
            <a:r>
              <a:rPr lang="en-US" altLang="en-US" sz="1800" dirty="0">
                <a:ea typeface="ＭＳ Ｐゴシック" panose="020B0600070205080204" pitchFamily="34" charset="-128"/>
              </a:rPr>
              <a:t> appears in at most one pair in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M</a:t>
            </a:r>
            <a:r>
              <a:rPr lang="en-US" altLang="en-US" sz="1800" dirty="0">
                <a:ea typeface="ＭＳ Ｐゴシック" panose="020B0600070205080204" pitchFamily="34" charset="-128"/>
              </a:rPr>
              <a:t>.</a:t>
            </a:r>
          </a:p>
          <a:p>
            <a:pPr>
              <a:lnSpc>
                <a:spcPct val="90000"/>
              </a:lnSpc>
            </a:pPr>
            <a:endParaRPr lang="en-US" altLang="en-US" sz="1800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sz="1800" b="1" dirty="0">
                <a:solidFill>
                  <a:schemeClr val="bg2">
                    <a:lumMod val="50000"/>
                  </a:schemeClr>
                </a:solidFill>
                <a:ea typeface="ＭＳ Ｐゴシック" panose="020B0600070205080204" pitchFamily="34" charset="-128"/>
              </a:rPr>
              <a:t>Goal: </a:t>
            </a:r>
            <a:r>
              <a:rPr lang="en-US" altLang="en-US" sz="1800" dirty="0">
                <a:ea typeface="ＭＳ Ｐゴシック" panose="020B0600070205080204" pitchFamily="34" charset="-128"/>
              </a:rPr>
              <a:t>given a set of preferences among bands and drummers, determine a matching that is an equilibrium. </a:t>
            </a:r>
          </a:p>
          <a:p>
            <a:pPr>
              <a:lnSpc>
                <a:spcPct val="90000"/>
              </a:lnSpc>
            </a:pPr>
            <a:endParaRPr lang="en-US" altLang="en-US" sz="1800" b="1" dirty="0">
              <a:solidFill>
                <a:schemeClr val="bg2">
                  <a:lumMod val="50000"/>
                </a:schemeClr>
              </a:solidFill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sz="1800" b="1" dirty="0">
                <a:solidFill>
                  <a:schemeClr val="bg2">
                    <a:lumMod val="50000"/>
                  </a:schemeClr>
                </a:solidFill>
                <a:ea typeface="ＭＳ Ｐゴシック" panose="020B0600070205080204" pitchFamily="34" charset="-128"/>
              </a:rPr>
              <a:t>Definition: </a:t>
            </a:r>
            <a:r>
              <a:rPr lang="en-US" altLang="en-US" sz="1800" dirty="0">
                <a:ea typeface="ＭＳ Ｐゴシック" panose="020B0600070205080204" pitchFamily="34" charset="-128"/>
              </a:rPr>
              <a:t>a </a:t>
            </a:r>
            <a:r>
              <a:rPr lang="en-US" altLang="en-US" sz="1800" b="1" dirty="0">
                <a:solidFill>
                  <a:schemeClr val="bg2">
                    <a:lumMod val="50000"/>
                  </a:schemeClr>
                </a:solidFill>
                <a:ea typeface="ＭＳ Ｐゴシック" panose="020B0600070205080204" pitchFamily="34" charset="-128"/>
              </a:rPr>
              <a:t>blocking pair (b, d)</a:t>
            </a:r>
            <a:r>
              <a:rPr lang="en-US" altLang="en-US" sz="1800" dirty="0">
                <a:solidFill>
                  <a:schemeClr val="bg2">
                    <a:lumMod val="50000"/>
                  </a:schemeClr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1800" dirty="0">
                <a:ea typeface="ＭＳ Ｐゴシック" panose="020B0600070205080204" pitchFamily="34" charset="-128"/>
              </a:rPr>
              <a:t>is a pair such that:</a:t>
            </a:r>
          </a:p>
          <a:p>
            <a:pPr lvl="1">
              <a:lnSpc>
                <a:spcPct val="90000"/>
              </a:lnSpc>
            </a:pPr>
            <a:r>
              <a:rPr lang="en-US" altLang="en-US" sz="1800" b="1" dirty="0">
                <a:ea typeface="ＭＳ Ｐゴシック" panose="020B0600070205080204" pitchFamily="34" charset="-128"/>
              </a:rPr>
              <a:t>b</a:t>
            </a:r>
            <a:r>
              <a:rPr lang="en-US" altLang="en-US" sz="1800" dirty="0">
                <a:ea typeface="ＭＳ Ｐゴシック" panose="020B0600070205080204" pitchFamily="34" charset="-128"/>
              </a:rPr>
              <a:t> prefers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d</a:t>
            </a:r>
            <a:r>
              <a:rPr lang="en-US" altLang="en-US" sz="1800" dirty="0">
                <a:ea typeface="ＭＳ Ｐゴシック" panose="020B0600070205080204" pitchFamily="34" charset="-128"/>
              </a:rPr>
              <a:t> to its current match</a:t>
            </a:r>
          </a:p>
          <a:p>
            <a:pPr lvl="1">
              <a:lnSpc>
                <a:spcPct val="90000"/>
              </a:lnSpc>
            </a:pPr>
            <a:r>
              <a:rPr lang="en-US" altLang="en-US" sz="1800" b="1" dirty="0">
                <a:ea typeface="ＭＳ Ｐゴシック" panose="020B0600070205080204" pitchFamily="34" charset="-128"/>
              </a:rPr>
              <a:t>d</a:t>
            </a:r>
            <a:r>
              <a:rPr lang="en-US" altLang="en-US" sz="1800" dirty="0">
                <a:ea typeface="ＭＳ Ｐゴシック" panose="020B0600070205080204" pitchFamily="34" charset="-128"/>
              </a:rPr>
              <a:t> prefers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b</a:t>
            </a:r>
            <a:r>
              <a:rPr lang="en-US" altLang="en-US" sz="1800" dirty="0">
                <a:ea typeface="ＭＳ Ｐゴシック" panose="020B0600070205080204" pitchFamily="34" charset="-128"/>
              </a:rPr>
              <a:t> to its current match </a:t>
            </a:r>
          </a:p>
          <a:p>
            <a:pPr lvl="1"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(if someone is not matched with anyone, we think of them as being matched with themselves)</a:t>
            </a:r>
          </a:p>
        </p:txBody>
      </p:sp>
    </p:spTree>
    <p:extLst>
      <p:ext uri="{BB962C8B-B14F-4D97-AF65-F5344CB8AC3E}">
        <p14:creationId xmlns:p14="http://schemas.microsoft.com/office/powerpoint/2010/main" val="330277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>
            <a:extLst>
              <a:ext uri="{FF2B5EF4-FFF2-40B4-BE49-F238E27FC236}">
                <a16:creationId xmlns:a16="http://schemas.microsoft.com/office/drawing/2014/main" id="{E5374A19-D6EA-BB4F-AD84-5AFE19F4EB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5853" y="276225"/>
            <a:ext cx="7344939" cy="624590"/>
          </a:xfrm>
        </p:spPr>
        <p:txBody>
          <a:bodyPr>
            <a:normAutofit/>
          </a:bodyPr>
          <a:lstStyle/>
          <a:p>
            <a:r>
              <a:rPr lang="en-US" altLang="en-US" sz="2700" dirty="0">
                <a:ea typeface="ＭＳ Ｐゴシック" panose="020B0600070205080204" pitchFamily="34" charset="-128"/>
              </a:rPr>
              <a:t>Stable Matchings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University of California, Berkeley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A8070D-E568-8841-9457-D34D1A6145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29796" y="1010710"/>
            <a:ext cx="7484408" cy="73661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1800" b="1" dirty="0">
                <a:solidFill>
                  <a:schemeClr val="bg2">
                    <a:lumMod val="50000"/>
                  </a:schemeClr>
                </a:solidFill>
                <a:ea typeface="ＭＳ Ｐゴシック" panose="020B0600070205080204" pitchFamily="34" charset="-128"/>
              </a:rPr>
              <a:t>Definition: </a:t>
            </a:r>
            <a:r>
              <a:rPr lang="en-US" altLang="en-US" sz="1800" dirty="0">
                <a:ea typeface="ＭＳ Ｐゴシック" panose="020B0600070205080204" pitchFamily="34" charset="-128"/>
              </a:rPr>
              <a:t>a</a:t>
            </a:r>
            <a:r>
              <a:rPr lang="en-US" altLang="en-US" sz="1800" b="1" dirty="0">
                <a:solidFill>
                  <a:schemeClr val="bg2">
                    <a:lumMod val="50000"/>
                  </a:schemeClr>
                </a:solidFill>
                <a:ea typeface="ＭＳ Ｐゴシック" panose="020B0600070205080204" pitchFamily="34" charset="-128"/>
              </a:rPr>
              <a:t> stable matching </a:t>
            </a:r>
            <a:r>
              <a:rPr lang="en-US" altLang="en-US" sz="1800" dirty="0">
                <a:ea typeface="ＭＳ Ｐゴシック" panose="020B0600070205080204" pitchFamily="34" charset="-128"/>
              </a:rPr>
              <a:t>is a matching with no blocking pairs.</a:t>
            </a:r>
          </a:p>
          <a:p>
            <a:pPr>
              <a:lnSpc>
                <a:spcPct val="90000"/>
              </a:lnSpc>
            </a:pPr>
            <a:r>
              <a:rPr lang="en-US" altLang="en-US" sz="1800" b="1" dirty="0">
                <a:solidFill>
                  <a:schemeClr val="bg2">
                    <a:lumMod val="50000"/>
                  </a:schemeClr>
                </a:solidFill>
                <a:ea typeface="ＭＳ Ｐゴシック" panose="020B0600070205080204" pitchFamily="34" charset="-128"/>
              </a:rPr>
              <a:t>Question: </a:t>
            </a:r>
            <a:r>
              <a:rPr lang="en-US" altLang="en-US" sz="1800" dirty="0">
                <a:ea typeface="ＭＳ Ｐゴシック" panose="020B0600070205080204" pitchFamily="34" charset="-128"/>
              </a:rPr>
              <a:t>is the following matching a stable matching?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6621BC6-2A19-5447-AB0C-98F81858712A}"/>
              </a:ext>
            </a:extLst>
          </p:cNvPr>
          <p:cNvSpPr txBox="1">
            <a:spLocks noChangeArrowheads="1"/>
          </p:cNvSpPr>
          <p:nvPr/>
        </p:nvSpPr>
        <p:spPr>
          <a:xfrm>
            <a:off x="877503" y="4138566"/>
            <a:ext cx="4840604" cy="381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b="1" dirty="0">
                <a:solidFill>
                  <a:schemeClr val="bg2">
                    <a:lumMod val="50000"/>
                  </a:schemeClr>
                </a:solidFill>
                <a:ea typeface="ＭＳ Ｐゴシック" panose="020B0600070205080204" pitchFamily="34" charset="-128"/>
              </a:rPr>
              <a:t>Answer: No,               </a:t>
            </a:r>
            <a:r>
              <a:rPr lang="en-US" altLang="en-US" sz="1800" dirty="0">
                <a:ea typeface="ＭＳ Ｐゴシック" panose="020B0600070205080204" pitchFamily="34" charset="-128"/>
              </a:rPr>
              <a:t>is a blocking pair.                                    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B9B40C1-19F8-F44F-8B43-CD8E095A554C}"/>
              </a:ext>
            </a:extLst>
          </p:cNvPr>
          <p:cNvGrpSpPr/>
          <p:nvPr/>
        </p:nvGrpSpPr>
        <p:grpSpPr>
          <a:xfrm>
            <a:off x="676389" y="1747320"/>
            <a:ext cx="7381520" cy="2078107"/>
            <a:chOff x="676389" y="1513238"/>
            <a:chExt cx="7381520" cy="2078107"/>
          </a:xfrm>
        </p:grpSpPr>
        <p:sp>
          <p:nvSpPr>
            <p:cNvPr id="35" name="Title 1">
              <a:extLst>
                <a:ext uri="{FF2B5EF4-FFF2-40B4-BE49-F238E27FC236}">
                  <a16:creationId xmlns:a16="http://schemas.microsoft.com/office/drawing/2014/main" id="{D51D6064-9739-5D40-81BD-BCEAED11B30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318512" y="1513238"/>
              <a:ext cx="1338664" cy="37273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 baseline="0">
                  <a:solidFill>
                    <a:schemeClr val="accent3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r>
                <a:rPr lang="en-US" altLang="en-US" sz="2000" dirty="0">
                  <a:ea typeface="ＭＳ Ｐゴシック" panose="020B0600070205080204" pitchFamily="34" charset="-128"/>
                </a:rPr>
                <a:t>Bands                </a:t>
              </a:r>
            </a:p>
          </p:txBody>
        </p:sp>
        <p:sp>
          <p:nvSpPr>
            <p:cNvPr id="36" name="Title 1">
              <a:extLst>
                <a:ext uri="{FF2B5EF4-FFF2-40B4-BE49-F238E27FC236}">
                  <a16:creationId xmlns:a16="http://schemas.microsoft.com/office/drawing/2014/main" id="{BE1B313C-C2DB-4F42-892A-0B58804E4DB1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5464107" y="1513238"/>
              <a:ext cx="1578950" cy="37273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 baseline="0">
                  <a:solidFill>
                    <a:schemeClr val="accent3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r>
                <a:rPr lang="en-US" altLang="en-US" sz="2000" dirty="0">
                  <a:ea typeface="ＭＳ Ｐゴシック" panose="020B0600070205080204" pitchFamily="34" charset="-128"/>
                </a:rPr>
                <a:t>Drummers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ABD7F21-29E2-6842-BF57-0D0BF8E4FB65}"/>
                </a:ext>
              </a:extLst>
            </p:cNvPr>
            <p:cNvSpPr/>
            <p:nvPr/>
          </p:nvSpPr>
          <p:spPr>
            <a:xfrm>
              <a:off x="2753815" y="2003634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1F07BAE-FC9F-4243-9567-2292D7D4C303}"/>
                </a:ext>
              </a:extLst>
            </p:cNvPr>
            <p:cNvSpPr/>
            <p:nvPr/>
          </p:nvSpPr>
          <p:spPr>
            <a:xfrm>
              <a:off x="2753813" y="2658187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B3D2744-3678-7D49-A834-185F000E79EC}"/>
                </a:ext>
              </a:extLst>
            </p:cNvPr>
            <p:cNvSpPr/>
            <p:nvPr/>
          </p:nvSpPr>
          <p:spPr>
            <a:xfrm>
              <a:off x="2753813" y="3312741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C115DA2-69CA-5F4C-BF63-D28E2E8DA222}"/>
                </a:ext>
              </a:extLst>
            </p:cNvPr>
            <p:cNvSpPr/>
            <p:nvPr/>
          </p:nvSpPr>
          <p:spPr>
            <a:xfrm>
              <a:off x="5930072" y="2003634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D504D05-B60E-DD44-AB2A-D99C5C3A87B9}"/>
                </a:ext>
              </a:extLst>
            </p:cNvPr>
            <p:cNvSpPr/>
            <p:nvPr/>
          </p:nvSpPr>
          <p:spPr>
            <a:xfrm>
              <a:off x="5930070" y="2658187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18A8DE1-3034-EE45-9F8E-4DB6FAB88A12}"/>
                </a:ext>
              </a:extLst>
            </p:cNvPr>
            <p:cNvSpPr/>
            <p:nvPr/>
          </p:nvSpPr>
          <p:spPr>
            <a:xfrm>
              <a:off x="5930070" y="3312741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04C66AE-B983-A044-BBF7-12FF257087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8334" y="2083571"/>
              <a:ext cx="1874067" cy="757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4BBDD5A-8139-3B46-A0CB-39F23C8F334C}"/>
                </a:ext>
              </a:extLst>
            </p:cNvPr>
            <p:cNvCxnSpPr>
              <a:cxnSpLocks/>
            </p:cNvCxnSpPr>
            <p:nvPr/>
          </p:nvCxnSpPr>
          <p:spPr>
            <a:xfrm>
              <a:off x="3507386" y="2761901"/>
              <a:ext cx="186501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DACA89E-4C9C-C747-BD47-A8532E8A85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8333" y="3434892"/>
              <a:ext cx="1874068" cy="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289B7A5-9AE7-D644-BBCA-1CD60696C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389" y="1966982"/>
              <a:ext cx="1825186" cy="29799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980B6BB3-E04D-6449-A88B-124F7E6A8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090" y="2638015"/>
              <a:ext cx="1825187" cy="297989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9EBB8249-B430-3D48-921C-1A597211D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091" y="3272131"/>
              <a:ext cx="1825186" cy="296477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56FF248-A59D-524B-A59C-728E31CDA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76066" y="1986877"/>
              <a:ext cx="1681843" cy="289349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6E5B6DC-FA21-8A4B-90B2-14E19EB0E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6066" y="2639805"/>
              <a:ext cx="1681843" cy="289349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572098C6-424F-CE49-A7FE-5EB2277A1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85229" y="3292025"/>
              <a:ext cx="1661794" cy="28590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5883E878-3EB4-7C4E-81DD-BDD23B5AF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34390" y="1949871"/>
              <a:ext cx="269236" cy="319094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8869947-F67F-7448-8AD9-10E28D8B5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45446" y="2613239"/>
              <a:ext cx="269236" cy="319095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662B87C-C6EA-2A42-A6C4-964ADF5D2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34390" y="3283647"/>
              <a:ext cx="269236" cy="307698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301FC107-8AB7-254A-974E-1AEA49F89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14286" y="3272081"/>
              <a:ext cx="301296" cy="311015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0A48AB4-43FB-224E-99CC-94429BF93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16492" y="1919518"/>
              <a:ext cx="307598" cy="328105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C60B0132-6840-6B4A-8B4F-C1594CD53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16492" y="2601048"/>
              <a:ext cx="317853" cy="328106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A2899703-8300-384E-94C4-27F520FA256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44488" y="4179692"/>
            <a:ext cx="736600" cy="26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0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FC230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AIS2018-Speaker-Template" id="{582CA8B9-06B3-5340-BEB0-23EA48B3DC9B}" vid="{6E505970-0966-B24A-A2A4-92D2258EB3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26383</TotalTime>
  <Words>3131</Words>
  <Application>Microsoft Macintosh PowerPoint</Application>
  <PresentationFormat>On-screen Show (16:9)</PresentationFormat>
  <Paragraphs>408</Paragraphs>
  <Slides>64</Slides>
  <Notes>12</Notes>
  <HiddenSlides>10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5" baseType="lpstr">
      <vt:lpstr>Arial</vt:lpstr>
      <vt:lpstr>Calibri</vt:lpstr>
      <vt:lpstr>Cambria Math</vt:lpstr>
      <vt:lpstr>Gill Sans</vt:lpstr>
      <vt:lpstr>Helvetica</vt:lpstr>
      <vt:lpstr>Helvetica Neue</vt:lpstr>
      <vt:lpstr>Helvetica Neue Thin</vt:lpstr>
      <vt:lpstr>Palatino</vt:lpstr>
      <vt:lpstr>Times New Roman</vt:lpstr>
      <vt:lpstr>Verdana</vt:lpstr>
      <vt:lpstr>Office Theme</vt:lpstr>
      <vt:lpstr>PowerPoint Presentation</vt:lpstr>
      <vt:lpstr>DS 102</vt:lpstr>
      <vt:lpstr>Decisions and Context</vt:lpstr>
      <vt:lpstr>Data, Decisions ... and Economics</vt:lpstr>
      <vt:lpstr>Two-Sided Markets  </vt:lpstr>
      <vt:lpstr>Two-Sided Markets: Bands and Drummers</vt:lpstr>
      <vt:lpstr>Preferences on Both Sides</vt:lpstr>
      <vt:lpstr>How Should We Match Supply and Demand?</vt:lpstr>
      <vt:lpstr>Stable Matchings</vt:lpstr>
      <vt:lpstr>Finding Stable Matchings</vt:lpstr>
      <vt:lpstr>PowerPoint Presentation</vt:lpstr>
      <vt:lpstr>The Gale-Shapley Deferred Acceptance Algorithm</vt:lpstr>
      <vt:lpstr>Demo of the Gale-Shapley Algorithm</vt:lpstr>
      <vt:lpstr>Demo of the Gale-Shapley Algorithm</vt:lpstr>
      <vt:lpstr>Demo of the Gale-Shapley Algorithm</vt:lpstr>
      <vt:lpstr>Demo of the Gale-Shapley Algorithm</vt:lpstr>
      <vt:lpstr>Demo of the Gale-Shapley Algorithm</vt:lpstr>
      <vt:lpstr>Demo of the Gale-Shapley Algorithm</vt:lpstr>
      <vt:lpstr>Demo of the Gale-Shapley Algorithm</vt:lpstr>
      <vt:lpstr>Demo of the Gale-Shapley Algorithm</vt:lpstr>
      <vt:lpstr>Demo of the Gale-Shapley Algorithm</vt:lpstr>
      <vt:lpstr>Demo of the Gale-Shapley Algorithm</vt:lpstr>
      <vt:lpstr>The GS Algorithm Finds Stable Matches</vt:lpstr>
      <vt:lpstr>So, Does Gale-Shapley Make Everybody Happy?</vt:lpstr>
      <vt:lpstr>So, Does Gale-Shapley Make Everybody Happy?</vt:lpstr>
      <vt:lpstr>Optimality and Pessimality of the GS Match</vt:lpstr>
      <vt:lpstr>Proof of Optimality of the GS Match</vt:lpstr>
      <vt:lpstr>Proof of Optimality of the GS Match</vt:lpstr>
      <vt:lpstr>Proof of Optimality of the GS Match</vt:lpstr>
      <vt:lpstr>Proof of Optimality of the GS Match</vt:lpstr>
      <vt:lpstr>Learning in Matching Markets</vt:lpstr>
      <vt:lpstr>Review of UCB in the Single-Agent Case</vt:lpstr>
      <vt:lpstr>Notation</vt:lpstr>
      <vt:lpstr>UCB Algorithm</vt:lpstr>
      <vt:lpstr>UCB Algorithm</vt:lpstr>
      <vt:lpstr>UCB Algorithm</vt:lpstr>
      <vt:lpstr>Regret of UCB</vt:lpstr>
      <vt:lpstr>PowerPoint Presentation</vt:lpstr>
      <vt:lpstr>Regret in Matching Markets</vt:lpstr>
      <vt:lpstr>Regret in Matching Markets</vt:lpstr>
      <vt:lpstr>Optimal vs Pessimal regret</vt:lpstr>
      <vt:lpstr>How to achieve a  sequence of matchings that has low stable regret for all Players?</vt:lpstr>
      <vt:lpstr>Centralized setting</vt:lpstr>
      <vt:lpstr>Algorithm: GS-UCB</vt:lpstr>
      <vt:lpstr>Regret of GS-UCB</vt:lpstr>
      <vt:lpstr>Dependence on 1∕Δ^2     </vt:lpstr>
      <vt:lpstr>A puzzle</vt:lpstr>
      <vt:lpstr>Dependence on 1∕Δ^2     </vt:lpstr>
      <vt:lpstr>Special case: Global preferences</vt:lpstr>
      <vt:lpstr>Global preferences (N=K=20)</vt:lpstr>
      <vt:lpstr>Incentive compatibility</vt:lpstr>
      <vt:lpstr>Incentive compatibility</vt:lpstr>
      <vt:lpstr>Summary</vt:lpstr>
      <vt:lpstr>Proof Sketches</vt:lpstr>
      <vt:lpstr>Single-agent UCB proof sketch</vt:lpstr>
      <vt:lpstr>Single-agent UCB proof sketch</vt:lpstr>
      <vt:lpstr>Single-agent UCB proof sketch</vt:lpstr>
      <vt:lpstr>Main theorem preliminaries</vt:lpstr>
      <vt:lpstr>Main theorem preliminaries</vt:lpstr>
      <vt:lpstr>Main theorem preliminaries</vt:lpstr>
      <vt:lpstr>Main theorem proof</vt:lpstr>
      <vt:lpstr>Main theorem proof</vt:lpstr>
      <vt:lpstr>Corollary </vt:lpstr>
      <vt:lpstr>Proof sketch for incentive compatibility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Michael JORDAN</cp:lastModifiedBy>
  <cp:revision>672</cp:revision>
  <dcterms:created xsi:type="dcterms:W3CDTF">2018-05-31T19:54:03Z</dcterms:created>
  <dcterms:modified xsi:type="dcterms:W3CDTF">2020-11-04T01:35:06Z</dcterms:modified>
</cp:coreProperties>
</file>